
<file path=[Content_Types].xml><?xml version="1.0" encoding="utf-8"?>
<Types xmlns="http://schemas.openxmlformats.org/package/2006/content-types">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2.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320" r:id="rId3"/>
    <p:sldId id="300" r:id="rId4"/>
    <p:sldId id="301" r:id="rId5"/>
    <p:sldId id="281" r:id="rId6"/>
    <p:sldId id="258" r:id="rId7"/>
    <p:sldId id="330" r:id="rId8"/>
    <p:sldId id="285" r:id="rId9"/>
    <p:sldId id="280" r:id="rId10"/>
    <p:sldId id="288" r:id="rId11"/>
    <p:sldId id="267" r:id="rId12"/>
    <p:sldId id="325" r:id="rId13"/>
    <p:sldId id="326" r:id="rId14"/>
    <p:sldId id="331" r:id="rId15"/>
    <p:sldId id="332" r:id="rId16"/>
    <p:sldId id="336" r:id="rId17"/>
    <p:sldId id="337" r:id="rId18"/>
    <p:sldId id="338" r:id="rId19"/>
    <p:sldId id="295" r:id="rId20"/>
    <p:sldId id="323" r:id="rId21"/>
    <p:sldId id="333" r:id="rId22"/>
    <p:sldId id="324" r:id="rId23"/>
    <p:sldId id="339" r:id="rId24"/>
    <p:sldId id="298" r:id="rId25"/>
    <p:sldId id="299" r:id="rId26"/>
    <p:sldId id="327" r:id="rId27"/>
    <p:sldId id="328" r:id="rId28"/>
    <p:sldId id="311" r:id="rId29"/>
    <p:sldId id="312" r:id="rId30"/>
    <p:sldId id="334" r:id="rId31"/>
    <p:sldId id="321" r:id="rId32"/>
    <p:sldId id="335" r:id="rId33"/>
    <p:sldId id="318" r:id="rId34"/>
    <p:sldId id="319" r:id="rId35"/>
    <p:sldId id="277" r:id="rId36"/>
  </p:sldIdLst>
  <p:sldSz cx="9144000" cy="5149850"/>
  <p:notesSz cx="9144000" cy="51498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113" d="100"/>
          <a:sy n="113" d="100"/>
        </p:scale>
        <p:origin x="614" y="86"/>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2.jp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95300" y="1133189"/>
            <a:ext cx="3202940" cy="340359"/>
          </a:xfrm>
          <a:prstGeom prst="rect">
            <a:avLst/>
          </a:prstGeom>
        </p:spPr>
        <p:txBody>
          <a:bodyPr wrap="square" lIns="0" tIns="0" rIns="0" bIns="0">
            <a:spAutoFit/>
          </a:bodyPr>
          <a:lstStyle>
            <a:lvl1pPr>
              <a:defRPr sz="205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371600" y="2883916"/>
            <a:ext cx="6400800" cy="128746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6" name="Holder 6"/>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50" b="0"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sz="1400" b="0" i="0">
                <a:solidFill>
                  <a:schemeClr val="tx1"/>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6" name="Holder 6"/>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50" b="0" i="0">
                <a:solidFill>
                  <a:schemeClr val="tx1"/>
                </a:solidFill>
                <a:latin typeface="Trebuchet MS"/>
                <a:cs typeface="Trebuchet MS"/>
              </a:defRPr>
            </a:lvl1pPr>
          </a:lstStyle>
          <a:p>
            <a:endParaRPr/>
          </a:p>
        </p:txBody>
      </p:sp>
      <p:sp>
        <p:nvSpPr>
          <p:cNvPr id="3" name="Holder 3"/>
          <p:cNvSpPr>
            <a:spLocks noGrp="1"/>
          </p:cNvSpPr>
          <p:nvPr>
            <p:ph sz="half" idx="2"/>
          </p:nvPr>
        </p:nvSpPr>
        <p:spPr>
          <a:xfrm>
            <a:off x="457200" y="1184465"/>
            <a:ext cx="3977640" cy="339890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4465"/>
            <a:ext cx="3977640" cy="339890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7" name="Holder 7"/>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50" b="0"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5" name="Holder 5"/>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4" name="Holder 4"/>
          <p:cNvSpPr>
            <a:spLocks noGrp="1"/>
          </p:cNvSpPr>
          <p:nvPr>
            <p:ph type="sldNum" sz="quarter" idx="7"/>
          </p:nvPr>
        </p:nvSpPr>
        <p:spPr/>
        <p:txBody>
          <a:bodyPr lIns="0" tIns="0" rIns="0" bIns="0"/>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4000" cy="5148580"/>
          </a:xfrm>
          <a:custGeom>
            <a:avLst/>
            <a:gdLst/>
            <a:ahLst/>
            <a:cxnLst/>
            <a:rect l="l" t="t" r="r" b="b"/>
            <a:pathLst>
              <a:path w="9144000" h="5148580">
                <a:moveTo>
                  <a:pt x="9144000" y="0"/>
                </a:moveTo>
                <a:lnTo>
                  <a:pt x="0" y="0"/>
                </a:lnTo>
                <a:lnTo>
                  <a:pt x="0" y="5147995"/>
                </a:lnTo>
                <a:lnTo>
                  <a:pt x="9144000" y="5147995"/>
                </a:lnTo>
                <a:lnTo>
                  <a:pt x="9144000" y="0"/>
                </a:lnTo>
                <a:close/>
              </a:path>
            </a:pathLst>
          </a:custGeom>
          <a:solidFill>
            <a:srgbClr val="FCFCFC"/>
          </a:solidFill>
        </p:spPr>
        <p:txBody>
          <a:bodyPr wrap="square" lIns="0" tIns="0" rIns="0" bIns="0" rtlCol="0"/>
          <a:lstStyle/>
          <a:p>
            <a:endParaRPr/>
          </a:p>
        </p:txBody>
      </p:sp>
      <p:pic>
        <p:nvPicPr>
          <p:cNvPr id="17" name="bg object 17"/>
          <p:cNvPicPr/>
          <p:nvPr/>
        </p:nvPicPr>
        <p:blipFill>
          <a:blip r:embed="rId7" cstate="print"/>
          <a:stretch>
            <a:fillRect/>
          </a:stretch>
        </p:blipFill>
        <p:spPr>
          <a:xfrm>
            <a:off x="204000" y="204012"/>
            <a:ext cx="611987" cy="611987"/>
          </a:xfrm>
          <a:prstGeom prst="rect">
            <a:avLst/>
          </a:prstGeom>
        </p:spPr>
      </p:pic>
      <p:sp>
        <p:nvSpPr>
          <p:cNvPr id="2" name="Holder 2"/>
          <p:cNvSpPr>
            <a:spLocks noGrp="1"/>
          </p:cNvSpPr>
          <p:nvPr>
            <p:ph type="title"/>
          </p:nvPr>
        </p:nvSpPr>
        <p:spPr>
          <a:xfrm>
            <a:off x="395300" y="1133189"/>
            <a:ext cx="6221730" cy="340359"/>
          </a:xfrm>
          <a:prstGeom prst="rect">
            <a:avLst/>
          </a:prstGeom>
        </p:spPr>
        <p:txBody>
          <a:bodyPr wrap="square" lIns="0" tIns="0" rIns="0" bIns="0">
            <a:spAutoFit/>
          </a:bodyPr>
          <a:lstStyle>
            <a:lvl1pPr>
              <a:defRPr sz="2050" b="0"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395300" y="1255291"/>
            <a:ext cx="8353425" cy="2268854"/>
          </a:xfrm>
          <a:prstGeom prst="rect">
            <a:avLst/>
          </a:prstGeom>
        </p:spPr>
        <p:txBody>
          <a:bodyPr wrap="square" lIns="0" tIns="0" rIns="0" bIns="0">
            <a:spAutoFit/>
          </a:bodyPr>
          <a:lstStyle>
            <a:lvl1pPr>
              <a:defRPr sz="1400" b="0" i="0">
                <a:solidFill>
                  <a:schemeClr val="tx1"/>
                </a:solidFill>
                <a:latin typeface="Trebuchet MS"/>
                <a:cs typeface="Trebuchet MS"/>
              </a:defRPr>
            </a:lvl1pPr>
          </a:lstStyle>
          <a:p>
            <a:endParaRPr/>
          </a:p>
        </p:txBody>
      </p:sp>
      <p:sp>
        <p:nvSpPr>
          <p:cNvPr id="4" name="Holder 4"/>
          <p:cNvSpPr>
            <a:spLocks noGrp="1"/>
          </p:cNvSpPr>
          <p:nvPr>
            <p:ph type="ftr" sz="quarter" idx="5"/>
          </p:nvPr>
        </p:nvSpPr>
        <p:spPr>
          <a:xfrm>
            <a:off x="3108960" y="4789360"/>
            <a:ext cx="2926080" cy="25749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9360"/>
            <a:ext cx="2103120" cy="25749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5/18/2024</a:t>
            </a:fld>
            <a:endParaRPr lang="en-US"/>
          </a:p>
        </p:txBody>
      </p:sp>
      <p:sp>
        <p:nvSpPr>
          <p:cNvPr id="6" name="Holder 6"/>
          <p:cNvSpPr>
            <a:spLocks noGrp="1"/>
          </p:cNvSpPr>
          <p:nvPr>
            <p:ph type="sldNum" sz="quarter" idx="7"/>
          </p:nvPr>
        </p:nvSpPr>
        <p:spPr>
          <a:xfrm>
            <a:off x="8535087" y="4792067"/>
            <a:ext cx="455929" cy="198120"/>
          </a:xfrm>
          <a:prstGeom prst="rect">
            <a:avLst/>
          </a:prstGeom>
        </p:spPr>
        <p:txBody>
          <a:bodyPr wrap="square" lIns="0" tIns="0" rIns="0" bIns="0">
            <a:spAutoFit/>
          </a:bodyPr>
          <a:lstStyle>
            <a:lvl1pPr>
              <a:defRPr sz="1200" b="0" i="0">
                <a:solidFill>
                  <a:srgbClr val="6198D2"/>
                </a:solidFill>
                <a:latin typeface="Trebuchet MS"/>
                <a:cs typeface="Trebuchet MS"/>
              </a:defRPr>
            </a:lvl1pPr>
          </a:lstStyle>
          <a:p>
            <a:pPr marL="38100">
              <a:lnSpc>
                <a:spcPts val="1435"/>
              </a:lnSpc>
            </a:pPr>
            <a:fld id="{81D60167-4931-47E6-BA6A-407CBD079E47}" type="slidenum">
              <a:rPr spc="-55" dirty="0"/>
              <a:t>‹#›</a:t>
            </a:fld>
            <a:r>
              <a:rPr spc="-55" dirty="0"/>
              <a:t>/21</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uukh22/Projects_Computer_Vision/blob/main/Gym%20Ai%20Coach%20(Mediapipe)/38_Code/triceps_data.csv"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6" name="object 6"/>
          <p:cNvSpPr txBox="1"/>
          <p:nvPr/>
        </p:nvSpPr>
        <p:spPr>
          <a:xfrm>
            <a:off x="861668" y="2498725"/>
            <a:ext cx="7239000" cy="553998"/>
          </a:xfrm>
          <a:prstGeom prst="rect">
            <a:avLst/>
          </a:prstGeom>
        </p:spPr>
        <p:txBody>
          <a:bodyPr vert="horz" wrap="square" lIns="0" tIns="15240" rIns="0" bIns="0" rtlCol="0">
            <a:spAutoFit/>
          </a:bodyPr>
          <a:lstStyle/>
          <a:p>
            <a:pPr marL="12700" algn="ctr">
              <a:spcBef>
                <a:spcPts val="125"/>
              </a:spcBef>
            </a:pPr>
            <a:r>
              <a:rPr lang="en-US" sz="3500" b="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Ai Gym Coach</a:t>
            </a:r>
            <a:endParaRPr sz="3500" b="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pic>
        <p:nvPicPr>
          <p:cNvPr id="8" name="Picture 7" descr="A picture containing text, clipart, sign&#10;&#10;Description automatically generated">
            <a:extLst>
              <a:ext uri="{FF2B5EF4-FFF2-40B4-BE49-F238E27FC236}">
                <a16:creationId xmlns:a16="http://schemas.microsoft.com/office/drawing/2014/main" id="{82B1CFE2-7314-4D99-5A69-89176D049C7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8600" y="5896"/>
            <a:ext cx="533400" cy="794244"/>
          </a:xfrm>
          <a:prstGeom prst="rect">
            <a:avLst/>
          </a:prstGeom>
          <a:effectLst>
            <a:outerShdw blurRad="50800" dist="38100" dir="5400000" algn="t" rotWithShape="0">
              <a:prstClr val="black">
                <a:alpha val="40000"/>
              </a:prstClr>
            </a:outerShdw>
          </a:effectLst>
        </p:spPr>
      </p:pic>
      <p:pic>
        <p:nvPicPr>
          <p:cNvPr id="10" name="Picture 9">
            <a:extLst>
              <a:ext uri="{FF2B5EF4-FFF2-40B4-BE49-F238E27FC236}">
                <a16:creationId xmlns:a16="http://schemas.microsoft.com/office/drawing/2014/main" id="{BFCA4DF8-0021-A547-4501-AEF5599535D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98650" y="5895"/>
            <a:ext cx="545779" cy="794245"/>
          </a:xfrm>
          <a:prstGeom prst="rect">
            <a:avLst/>
          </a:prstGeom>
          <a:solidFill>
            <a:schemeClr val="accent1"/>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40000"/>
              </a:prstClr>
            </a:outerShdw>
          </a:effectLst>
        </p:spPr>
      </p:pic>
      <p:sp>
        <p:nvSpPr>
          <p:cNvPr id="11" name="object 5">
            <a:extLst>
              <a:ext uri="{FF2B5EF4-FFF2-40B4-BE49-F238E27FC236}">
                <a16:creationId xmlns:a16="http://schemas.microsoft.com/office/drawing/2014/main" id="{7C3043F9-F331-9C66-95AD-59DB0D0FB616}"/>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12" name="object 4">
            <a:extLst>
              <a:ext uri="{FF2B5EF4-FFF2-40B4-BE49-F238E27FC236}">
                <a16:creationId xmlns:a16="http://schemas.microsoft.com/office/drawing/2014/main" id="{62EC148D-B750-9DB1-AAEB-21E2D1C667EF}"/>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Tree>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2667000" y="2422525"/>
            <a:ext cx="457200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4. Contribution</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97499673-711F-335F-C7E3-760F41B88A86}"/>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10</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094863740"/>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7" name="object 2">
            <a:extLst>
              <a:ext uri="{FF2B5EF4-FFF2-40B4-BE49-F238E27FC236}">
                <a16:creationId xmlns:a16="http://schemas.microsoft.com/office/drawing/2014/main" id="{2BFD9C16-B90E-6977-9F1F-ADDD215352EC}"/>
              </a:ext>
            </a:extLst>
          </p:cNvPr>
          <p:cNvSpPr txBox="1">
            <a:spLocks/>
          </p:cNvSpPr>
          <p:nvPr/>
        </p:nvSpPr>
        <p:spPr>
          <a:xfrm>
            <a:off x="381000" y="174064"/>
            <a:ext cx="2438400" cy="477695"/>
          </a:xfrm>
          <a:prstGeom prst="rect">
            <a:avLst/>
          </a:prstGeom>
        </p:spPr>
        <p:txBody>
          <a:bodyPr vert="horz" wrap="square" lIns="0" tIns="15875" rIns="0" bIns="0" rtlCol="0">
            <a:spAutoFit/>
          </a:bodyPr>
          <a:lstStyle>
            <a:lvl1pPr>
              <a:defRPr sz="2050" b="0" i="0">
                <a:solidFill>
                  <a:schemeClr val="tx1"/>
                </a:solidFill>
                <a:latin typeface="Trebuchet MS"/>
                <a:ea typeface="+mj-ea"/>
                <a:cs typeface="Trebuchet MS"/>
              </a:defRPr>
            </a:lvl1pPr>
          </a:lstStyle>
          <a:p>
            <a:pPr marL="12700">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Contribution</a:t>
            </a:r>
            <a:endParaRPr lang="en-US" sz="3000" b="1" i="1" kern="0"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11</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8" name="TextBox 7">
            <a:extLst>
              <a:ext uri="{FF2B5EF4-FFF2-40B4-BE49-F238E27FC236}">
                <a16:creationId xmlns:a16="http://schemas.microsoft.com/office/drawing/2014/main" id="{A4C8754A-8DB4-0D3E-5FF2-67CFE1F7873A}"/>
              </a:ext>
            </a:extLst>
          </p:cNvPr>
          <p:cNvSpPr txBox="1"/>
          <p:nvPr/>
        </p:nvSpPr>
        <p:spPr>
          <a:xfrm>
            <a:off x="609600" y="535812"/>
            <a:ext cx="7086600" cy="4278094"/>
          </a:xfrm>
          <a:prstGeom prst="rect">
            <a:avLst/>
          </a:prstGeom>
          <a:noFill/>
        </p:spPr>
        <p:txBody>
          <a:bodyPr wrap="square" rtlCol="0">
            <a:spAutoFit/>
          </a:bodyPr>
          <a:lstStyle/>
          <a:p>
            <a:pPr marL="342900" indent="-342900">
              <a:lnSpc>
                <a:spcPct val="200000"/>
              </a:lnSpc>
              <a:buFont typeface="+mj-lt"/>
              <a:buAutoNum type="arabicPeriod"/>
            </a:pPr>
            <a:r>
              <a:rPr lang="en-US" sz="2000" b="1" i="1" dirty="0"/>
              <a:t>We enriched the code to support Ai Gym Coach:</a:t>
            </a:r>
          </a:p>
          <a:p>
            <a:pPr marL="800100" lvl="1" indent="-342900">
              <a:buFont typeface="Arial" panose="020B0604020202020204" pitchFamily="34" charset="0"/>
              <a:buChar char="•"/>
            </a:pPr>
            <a:r>
              <a:rPr lang="en-US" sz="1600" dirty="0"/>
              <a:t>This enhancement allows the AI Gym Coach to accurately detect and analyze body posture and movements in real-time, providing immediate feedback to ensure proper exercise form and technique. This advancement significantly enhances the workout experience by offering personalized guidance and reducing the risk of injury. </a:t>
            </a:r>
          </a:p>
          <a:p>
            <a:pPr marL="457200" indent="-457200">
              <a:lnSpc>
                <a:spcPct val="200000"/>
              </a:lnSpc>
              <a:buAutoNum type="arabicPeriod" startAt="2"/>
            </a:pPr>
            <a:r>
              <a:rPr lang="en-US" sz="2000" b="1" i="1" dirty="0"/>
              <a:t>Voice Feedback upon Workout Completion</a:t>
            </a:r>
          </a:p>
          <a:p>
            <a:pPr marL="1257300" lvl="2" indent="-342900">
              <a:buFont typeface="Arial" panose="020B0604020202020204" pitchFamily="34" charset="0"/>
              <a:buChar char="•"/>
            </a:pPr>
            <a:r>
              <a:rPr lang="en-US" sz="1600" dirty="0"/>
              <a:t>Implemented voice feedback functionality to provide real-time audio cues to the user upon completion of each workout session and upon finishing all scheduled workouts. </a:t>
            </a:r>
          </a:p>
          <a:p>
            <a:pPr marL="1257300" lvl="2" indent="-342900">
              <a:buFont typeface="Arial" panose="020B0604020202020204" pitchFamily="34" charset="0"/>
              <a:buChar char="•"/>
            </a:pPr>
            <a:endParaRPr lang="en-US" sz="1600" dirty="0"/>
          </a:p>
          <a:p>
            <a:pPr marL="1257300" lvl="2" indent="-342900">
              <a:buFont typeface="Arial" panose="020B0604020202020204" pitchFamily="34" charset="0"/>
              <a:buChar char="•"/>
            </a:pPr>
            <a:r>
              <a:rPr lang="en-US" sz="1600" dirty="0"/>
              <a:t>This feature enhances the user experience by providing auditory confirmation of progress and completion without the need to visually monitor the application interface constantly.</a:t>
            </a:r>
          </a:p>
        </p:txBody>
      </p:sp>
    </p:spTree>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12</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8" name="TextBox 7">
            <a:extLst>
              <a:ext uri="{FF2B5EF4-FFF2-40B4-BE49-F238E27FC236}">
                <a16:creationId xmlns:a16="http://schemas.microsoft.com/office/drawing/2014/main" id="{A4C8754A-8DB4-0D3E-5FF2-67CFE1F7873A}"/>
              </a:ext>
            </a:extLst>
          </p:cNvPr>
          <p:cNvSpPr txBox="1"/>
          <p:nvPr/>
        </p:nvSpPr>
        <p:spPr>
          <a:xfrm>
            <a:off x="685800" y="698639"/>
            <a:ext cx="8001000" cy="1446550"/>
          </a:xfrm>
          <a:prstGeom prst="rect">
            <a:avLst/>
          </a:prstGeom>
          <a:noFill/>
        </p:spPr>
        <p:txBody>
          <a:bodyPr wrap="square" rtlCol="0">
            <a:spAutoFit/>
          </a:bodyPr>
          <a:lstStyle/>
          <a:p>
            <a:r>
              <a:rPr lang="en-US" sz="2000" b="1" i="1" dirty="0"/>
              <a:t>3. We've upgraded the AI Coach to analyze users' physical movements:</a:t>
            </a:r>
          </a:p>
          <a:p>
            <a:endParaRPr lang="en-US" sz="2000" b="1" i="1" dirty="0"/>
          </a:p>
          <a:p>
            <a:pPr marL="1257300" lvl="2" indent="-342900">
              <a:buFont typeface="Arial" panose="020B0604020202020204" pitchFamily="34" charset="0"/>
              <a:buChar char="•"/>
            </a:pPr>
            <a:r>
              <a:rPr lang="en-US" sz="1600" dirty="0"/>
              <a:t>Allowing it to deliver personalized feedback on workout execution. </a:t>
            </a:r>
          </a:p>
          <a:p>
            <a:pPr marL="1257300" lvl="2" indent="-342900">
              <a:buFont typeface="Arial" panose="020B0604020202020204" pitchFamily="34" charset="0"/>
              <a:buChar char="•"/>
            </a:pPr>
            <a:r>
              <a:rPr lang="en-US" sz="1600" dirty="0"/>
              <a:t>This enhancement empowers users to refine their form and technique, optimizing their fitness journey with tailored guidance and support.</a:t>
            </a:r>
          </a:p>
        </p:txBody>
      </p:sp>
      <p:sp>
        <p:nvSpPr>
          <p:cNvPr id="3" name="TextBox 7">
            <a:extLst>
              <a:ext uri="{FF2B5EF4-FFF2-40B4-BE49-F238E27FC236}">
                <a16:creationId xmlns:a16="http://schemas.microsoft.com/office/drawing/2014/main" id="{A4C8754A-8DB4-0D3E-5FF2-67CFE1F7873A}"/>
              </a:ext>
            </a:extLst>
          </p:cNvPr>
          <p:cNvSpPr txBox="1"/>
          <p:nvPr/>
        </p:nvSpPr>
        <p:spPr>
          <a:xfrm>
            <a:off x="685800" y="2145189"/>
            <a:ext cx="8001000" cy="267765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i="1" dirty="0"/>
              <a:t>4. Flexible Training and Immediate Exercise Evaluation</a:t>
            </a:r>
          </a:p>
          <a:p>
            <a:endParaRPr lang="en-US" sz="2000" b="1" i="1" dirty="0"/>
          </a:p>
          <a:p>
            <a:pPr marL="1257300" lvl="2" indent="-342900">
              <a:buFont typeface="Arial" panose="020B0604020202020204" pitchFamily="34" charset="0"/>
              <a:buChar char="•"/>
            </a:pPr>
            <a:r>
              <a:rPr lang="en-US" sz="1600" dirty="0"/>
              <a:t>We developed a flexible and adaptive model for exercise classification, particularly for triceps exercises. </a:t>
            </a:r>
          </a:p>
          <a:p>
            <a:pPr marL="1257300" lvl="2" indent="-342900">
              <a:buFont typeface="Arial" panose="020B0604020202020204" pitchFamily="34" charset="0"/>
              <a:buChar char="•"/>
            </a:pPr>
            <a:r>
              <a:rPr lang="en-US" sz="1600" dirty="0"/>
              <a:t>Users can collect and label their own data, making the model highly customizable. </a:t>
            </a:r>
          </a:p>
          <a:p>
            <a:pPr marL="1257300" lvl="2" indent="-342900">
              <a:buFont typeface="Arial" panose="020B0604020202020204" pitchFamily="34" charset="0"/>
              <a:buChar char="•"/>
            </a:pPr>
            <a:r>
              <a:rPr lang="en-US" sz="1600" dirty="0"/>
              <a:t>The straightforward training process allows adjustments to the model architecture and parameters. </a:t>
            </a:r>
          </a:p>
          <a:p>
            <a:pPr marL="1257300" lvl="2" indent="-342900">
              <a:buFont typeface="Arial" panose="020B0604020202020204" pitchFamily="34" charset="0"/>
              <a:buChar char="•"/>
            </a:pPr>
            <a:r>
              <a:rPr lang="en-US" sz="1600" dirty="0"/>
              <a:t>The system provides real-time feedback on exercise correctness based on the training data, helping users correct their form immediately. </a:t>
            </a:r>
          </a:p>
        </p:txBody>
      </p:sp>
    </p:spTree>
    <p:extLst>
      <p:ext uri="{BB962C8B-B14F-4D97-AF65-F5344CB8AC3E}">
        <p14:creationId xmlns:p14="http://schemas.microsoft.com/office/powerpoint/2010/main" val="3719141184"/>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13</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571500" y="669925"/>
            <a:ext cx="8001000" cy="38164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i="1" dirty="0"/>
              <a:t>5. Error  Analysis:</a:t>
            </a:r>
          </a:p>
          <a:p>
            <a:endParaRPr lang="en-US" sz="2000" b="1" i="1" dirty="0"/>
          </a:p>
          <a:p>
            <a:pPr marL="1200150" lvl="2" indent="-285750">
              <a:buFont typeface="Wingdings" panose="05000000000000000000" pitchFamily="2" charset="2"/>
              <a:buChar char="q"/>
            </a:pPr>
            <a:r>
              <a:rPr lang="en-US" b="1" i="1" dirty="0"/>
              <a:t>Despite achieving an impressive test accuracy of 92%, the model still misclassifies 8% of the test samples. Conducting an error analysis helps to understand and address these misclassifications. Here are the steps taken to perform the error analysis:</a:t>
            </a:r>
          </a:p>
          <a:p>
            <a:pPr marL="1657350" lvl="3" indent="-285750">
              <a:buFont typeface="Arial" panose="020B0604020202020204" pitchFamily="34" charset="0"/>
              <a:buChar char="•"/>
            </a:pPr>
            <a:endParaRPr lang="en-US" b="1" i="1" dirty="0"/>
          </a:p>
          <a:p>
            <a:pPr marL="1714500" lvl="3" indent="-342900">
              <a:buFont typeface="+mj-lt"/>
              <a:buAutoNum type="arabicPeriod"/>
            </a:pPr>
            <a:r>
              <a:rPr lang="en-US" sz="1600" b="1" dirty="0"/>
              <a:t>Identification of Misclassified Samples:</a:t>
            </a:r>
          </a:p>
          <a:p>
            <a:pPr lvl="3"/>
            <a:endParaRPr lang="en-US" sz="1600" dirty="0"/>
          </a:p>
          <a:p>
            <a:pPr marL="2114550" lvl="4" indent="-285750">
              <a:buFont typeface="Arial" panose="020B0604020202020204" pitchFamily="34" charset="0"/>
              <a:buChar char="•"/>
            </a:pPr>
            <a:r>
              <a:rPr lang="en-US" sz="1600" dirty="0"/>
              <a:t>The test set predictions were compared with the true labels to identify misclassified samples.</a:t>
            </a:r>
          </a:p>
          <a:p>
            <a:pPr lvl="4"/>
            <a:endParaRPr lang="en-US" sz="1600" dirty="0"/>
          </a:p>
          <a:p>
            <a:pPr marL="2114550" lvl="4" indent="-285750">
              <a:buFont typeface="Arial" panose="020B0604020202020204" pitchFamily="34" charset="0"/>
              <a:buChar char="•"/>
            </a:pPr>
            <a:r>
              <a:rPr lang="en-US" sz="1600" dirty="0"/>
              <a:t>The indices of these misclassified samples were recorded for further inspection.</a:t>
            </a:r>
          </a:p>
        </p:txBody>
      </p:sp>
    </p:spTree>
    <p:extLst>
      <p:ext uri="{BB962C8B-B14F-4D97-AF65-F5344CB8AC3E}">
        <p14:creationId xmlns:p14="http://schemas.microsoft.com/office/powerpoint/2010/main" val="2864310138"/>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14</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209288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b="1" i="1" dirty="0"/>
          </a:p>
          <a:p>
            <a:pPr marL="1714500" lvl="3" indent="-342900">
              <a:buAutoNum type="arabicPeriod" startAt="2"/>
            </a:pPr>
            <a:r>
              <a:rPr lang="en-US" sz="1600" b="1" dirty="0"/>
              <a:t>Visualization of Misclassified Samples:</a:t>
            </a:r>
          </a:p>
          <a:p>
            <a:pPr lvl="3"/>
            <a:endParaRPr lang="en-US" sz="1600" dirty="0"/>
          </a:p>
          <a:p>
            <a:pPr marL="2114550" lvl="4" indent="-285750">
              <a:buFont typeface="Arial" panose="020B0604020202020204" pitchFamily="34" charset="0"/>
              <a:buChar char="•"/>
            </a:pPr>
            <a:r>
              <a:rPr lang="en-US" sz="1600" dirty="0"/>
              <a:t>For each misclassified sample, the corresponding pose landmarks were plotted.</a:t>
            </a:r>
          </a:p>
          <a:p>
            <a:pPr lvl="4"/>
            <a:endParaRPr lang="en-US" sz="1600" dirty="0"/>
          </a:p>
          <a:p>
            <a:pPr marL="2114550" lvl="4" indent="-285750">
              <a:buFont typeface="Arial" panose="020B0604020202020204" pitchFamily="34" charset="0"/>
              <a:buChar char="•"/>
            </a:pPr>
            <a:r>
              <a:rPr lang="en-US" sz="1600" dirty="0"/>
              <a:t>Visualization helps to understand the context and specific scenarios where the model fails.</a:t>
            </a:r>
          </a:p>
        </p:txBody>
      </p:sp>
      <p:sp>
        <p:nvSpPr>
          <p:cNvPr id="4" name="TextBox 7">
            <a:extLst>
              <a:ext uri="{FF2B5EF4-FFF2-40B4-BE49-F238E27FC236}">
                <a16:creationId xmlns:a16="http://schemas.microsoft.com/office/drawing/2014/main" id="{57567460-DE61-968F-F15A-0465C23E5E0F}"/>
              </a:ext>
            </a:extLst>
          </p:cNvPr>
          <p:cNvSpPr txBox="1"/>
          <p:nvPr/>
        </p:nvSpPr>
        <p:spPr>
          <a:xfrm>
            <a:off x="-23707" y="2477849"/>
            <a:ext cx="8001000" cy="209288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b="1" i="1" dirty="0"/>
          </a:p>
          <a:p>
            <a:pPr lvl="3"/>
            <a:r>
              <a:rPr lang="en-US" sz="1600" b="1" dirty="0"/>
              <a:t>3.   Pattern Analysis in Misclassified Samples:</a:t>
            </a:r>
          </a:p>
          <a:p>
            <a:pPr lvl="3"/>
            <a:endParaRPr lang="en-US" sz="1600" dirty="0"/>
          </a:p>
          <a:p>
            <a:pPr marL="2114550" lvl="4" indent="-285750">
              <a:buFont typeface="Arial" panose="020B0604020202020204" pitchFamily="34" charset="0"/>
              <a:buChar char="•"/>
            </a:pPr>
            <a:r>
              <a:rPr lang="en-US" sz="1600" dirty="0"/>
              <a:t>By inspecting the visualizations, common patterns or characteristics in the misclassified samples were identified.</a:t>
            </a:r>
          </a:p>
          <a:p>
            <a:pPr lvl="4"/>
            <a:endParaRPr lang="en-US" sz="1600" dirty="0"/>
          </a:p>
          <a:p>
            <a:pPr marL="2114550" lvl="4" indent="-285750">
              <a:buFont typeface="Arial" panose="020B0604020202020204" pitchFamily="34" charset="0"/>
              <a:buChar char="•"/>
            </a:pPr>
            <a:r>
              <a:rPr lang="en-US" sz="1600" dirty="0"/>
              <a:t>These may include issues like partial occlusion, unusual poses, or poor lighting conditions that could affect the model’s performance.</a:t>
            </a:r>
          </a:p>
        </p:txBody>
      </p:sp>
    </p:spTree>
    <p:extLst>
      <p:ext uri="{BB962C8B-B14F-4D97-AF65-F5344CB8AC3E}">
        <p14:creationId xmlns:p14="http://schemas.microsoft.com/office/powerpoint/2010/main" val="2945152384"/>
      </p:ext>
    </p:extLst>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15</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184665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b="1" i="1" dirty="0"/>
          </a:p>
          <a:p>
            <a:pPr lvl="3"/>
            <a:r>
              <a:rPr lang="en-US" sz="1600" b="1" dirty="0"/>
              <a:t>4.   Model Confidence Analysis:</a:t>
            </a:r>
            <a:endParaRPr lang="en-US" sz="1600" dirty="0"/>
          </a:p>
          <a:p>
            <a:pPr marL="2114550" lvl="4" indent="-285750">
              <a:buFont typeface="Arial" panose="020B0604020202020204" pitchFamily="34" charset="0"/>
              <a:buChar char="•"/>
            </a:pPr>
            <a:endParaRPr lang="en-US" sz="1600" dirty="0"/>
          </a:p>
          <a:p>
            <a:pPr marL="2114550" lvl="4" indent="-285750">
              <a:buFont typeface="Arial" panose="020B0604020202020204" pitchFamily="34" charset="0"/>
              <a:buChar char="•"/>
            </a:pPr>
            <a:r>
              <a:rPr lang="en-US" sz="1600" dirty="0"/>
              <a:t>The confidence scores of the model’s predictions were examined.</a:t>
            </a:r>
          </a:p>
          <a:p>
            <a:pPr marL="2114550" lvl="4" indent="-285750">
              <a:buFont typeface="Arial" panose="020B0604020202020204" pitchFamily="34" charset="0"/>
              <a:buChar char="•"/>
            </a:pPr>
            <a:endParaRPr lang="en-US" sz="1600" dirty="0"/>
          </a:p>
          <a:p>
            <a:pPr marL="2114550" lvl="4" indent="-285750">
              <a:buFont typeface="Arial" panose="020B0604020202020204" pitchFamily="34" charset="0"/>
              <a:buChar char="•"/>
            </a:pPr>
            <a:r>
              <a:rPr lang="en-US" sz="1600" dirty="0"/>
              <a:t>Lower confidence scores on misclassified samples indicated uncertainty and highlighted areas where the model struggles.</a:t>
            </a:r>
          </a:p>
        </p:txBody>
      </p:sp>
      <p:sp>
        <p:nvSpPr>
          <p:cNvPr id="4" name="TextBox 7">
            <a:extLst>
              <a:ext uri="{FF2B5EF4-FFF2-40B4-BE49-F238E27FC236}">
                <a16:creationId xmlns:a16="http://schemas.microsoft.com/office/drawing/2014/main" id="{57567460-DE61-968F-F15A-0465C23E5E0F}"/>
              </a:ext>
            </a:extLst>
          </p:cNvPr>
          <p:cNvSpPr txBox="1"/>
          <p:nvPr/>
        </p:nvSpPr>
        <p:spPr>
          <a:xfrm>
            <a:off x="-30480" y="2346325"/>
            <a:ext cx="8001000" cy="233910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b="1" i="1" dirty="0"/>
          </a:p>
          <a:p>
            <a:pPr marL="1714500" lvl="3" indent="-342900">
              <a:buAutoNum type="arabicPeriod" startAt="5"/>
            </a:pPr>
            <a:r>
              <a:rPr lang="en-US" sz="1600" b="1" dirty="0"/>
              <a:t>Categorization of Errors:</a:t>
            </a:r>
          </a:p>
          <a:p>
            <a:pPr lvl="3"/>
            <a:endParaRPr lang="en-US" sz="1600" dirty="0"/>
          </a:p>
          <a:p>
            <a:pPr marL="2114550" lvl="4" indent="-285750">
              <a:buFont typeface="Arial" panose="020B0604020202020204" pitchFamily="34" charset="0"/>
              <a:buChar char="•"/>
            </a:pPr>
            <a:r>
              <a:rPr lang="en-US" sz="1600" dirty="0"/>
              <a:t>Errors were categorized to understand if they were due to specific types of poses, movements, or environmental factors.</a:t>
            </a:r>
          </a:p>
          <a:p>
            <a:pPr marL="2114550" lvl="4" indent="-285750">
              <a:buFont typeface="Arial" panose="020B0604020202020204" pitchFamily="34" charset="0"/>
              <a:buChar char="•"/>
            </a:pPr>
            <a:endParaRPr lang="en-US" sz="1600" dirty="0"/>
          </a:p>
          <a:p>
            <a:pPr marL="2114550" lvl="4" indent="-285750">
              <a:buFont typeface="Arial" panose="020B0604020202020204" pitchFamily="34" charset="0"/>
              <a:buChar char="•"/>
            </a:pPr>
            <a:r>
              <a:rPr lang="en-US" sz="1600" dirty="0"/>
              <a:t>For example, misclassifications were more frequent when the subject's triceps were not clearly visible or when there was significant motion blur.</a:t>
            </a:r>
          </a:p>
        </p:txBody>
      </p:sp>
    </p:spTree>
    <p:extLst>
      <p:ext uri="{BB962C8B-B14F-4D97-AF65-F5344CB8AC3E}">
        <p14:creationId xmlns:p14="http://schemas.microsoft.com/office/powerpoint/2010/main" val="1762484938"/>
      </p:ext>
    </p:extLst>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16</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sz="1600" dirty="0"/>
          </a:p>
        </p:txBody>
      </p:sp>
      <p:sp>
        <p:nvSpPr>
          <p:cNvPr id="12" name="TextBox 11">
            <a:extLst>
              <a:ext uri="{FF2B5EF4-FFF2-40B4-BE49-F238E27FC236}">
                <a16:creationId xmlns:a16="http://schemas.microsoft.com/office/drawing/2014/main" id="{75391B61-6378-FEC7-5DB3-543E3FD9DCD1}"/>
              </a:ext>
            </a:extLst>
          </p:cNvPr>
          <p:cNvSpPr txBox="1"/>
          <p:nvPr/>
        </p:nvSpPr>
        <p:spPr>
          <a:xfrm>
            <a:off x="1981200" y="4386848"/>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1.</a:t>
            </a:r>
            <a:r>
              <a:rPr kumimoji="0" lang="en-US" sz="1600" b="0" i="0" u="none" strike="noStrike" kern="1200" cap="none" spc="0" normalizeH="0" baseline="0" noProof="0" dirty="0">
                <a:ln>
                  <a:noFill/>
                </a:ln>
                <a:solidFill>
                  <a:prstClr val="black"/>
                </a:solidFill>
                <a:effectLst/>
                <a:uLnTx/>
                <a:uFillTx/>
                <a:latin typeface="Calibri"/>
                <a:ea typeface="+mn-ea"/>
                <a:cs typeface="+mn-cs"/>
              </a:rPr>
              <a:t> </a:t>
            </a:r>
            <a:r>
              <a:rPr lang="en-US" sz="1600" dirty="0">
                <a:solidFill>
                  <a:prstClr val="black"/>
                </a:solidFill>
                <a:latin typeface="Calibri"/>
              </a:rPr>
              <a:t>Classification Report</a:t>
            </a:r>
            <a:endParaRPr kumimoji="0" lang="en-US" sz="16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6" name="Picture 5">
            <a:extLst>
              <a:ext uri="{FF2B5EF4-FFF2-40B4-BE49-F238E27FC236}">
                <a16:creationId xmlns:a16="http://schemas.microsoft.com/office/drawing/2014/main" id="{A8A2279B-E57A-7D14-FCDD-6A06B5B8C3B6}"/>
              </a:ext>
            </a:extLst>
          </p:cNvPr>
          <p:cNvPicPr>
            <a:picLocks noChangeAspect="1"/>
          </p:cNvPicPr>
          <p:nvPr/>
        </p:nvPicPr>
        <p:blipFill>
          <a:blip r:embed="rId2"/>
          <a:stretch>
            <a:fillRect/>
          </a:stretch>
        </p:blipFill>
        <p:spPr>
          <a:xfrm>
            <a:off x="737446" y="424448"/>
            <a:ext cx="7277100" cy="36480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0069137"/>
      </p:ext>
    </p:extLst>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17</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sz="1600" dirty="0"/>
          </a:p>
        </p:txBody>
      </p:sp>
      <p:sp>
        <p:nvSpPr>
          <p:cNvPr id="9" name="TextBox 8">
            <a:extLst>
              <a:ext uri="{FF2B5EF4-FFF2-40B4-BE49-F238E27FC236}">
                <a16:creationId xmlns:a16="http://schemas.microsoft.com/office/drawing/2014/main" id="{C744AA80-7BFB-D07E-641D-0AE6138544B5}"/>
              </a:ext>
            </a:extLst>
          </p:cNvPr>
          <p:cNvSpPr txBox="1"/>
          <p:nvPr/>
        </p:nvSpPr>
        <p:spPr>
          <a:xfrm>
            <a:off x="2286000" y="4310648"/>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2.</a:t>
            </a:r>
            <a:r>
              <a:rPr lang="en-US" sz="1600" dirty="0">
                <a:solidFill>
                  <a:prstClr val="black"/>
                </a:solidFill>
                <a:latin typeface="Calibri"/>
              </a:rPr>
              <a:t> Confusion Matrix</a:t>
            </a:r>
            <a:endParaRPr kumimoji="0" lang="en-US" sz="16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6" name="Picture 5">
            <a:extLst>
              <a:ext uri="{FF2B5EF4-FFF2-40B4-BE49-F238E27FC236}">
                <a16:creationId xmlns:a16="http://schemas.microsoft.com/office/drawing/2014/main" id="{255B7DFA-4A56-8D65-9188-438C105D3517}"/>
              </a:ext>
            </a:extLst>
          </p:cNvPr>
          <p:cNvPicPr>
            <a:picLocks noChangeAspect="1"/>
          </p:cNvPicPr>
          <p:nvPr/>
        </p:nvPicPr>
        <p:blipFill>
          <a:blip r:embed="rId2"/>
          <a:stretch>
            <a:fillRect/>
          </a:stretch>
        </p:blipFill>
        <p:spPr>
          <a:xfrm>
            <a:off x="1524000" y="593725"/>
            <a:ext cx="6029325" cy="34514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46472530"/>
      </p:ext>
    </p:extLst>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F08ADD16-5658-1C60-8FE9-512BB0A2217D}"/>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18</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7">
            <a:extLst>
              <a:ext uri="{FF2B5EF4-FFF2-40B4-BE49-F238E27FC236}">
                <a16:creationId xmlns:a16="http://schemas.microsoft.com/office/drawing/2014/main" id="{1BB5EC7A-7E38-735C-130A-713C58D656BA}"/>
              </a:ext>
            </a:extLst>
          </p:cNvPr>
          <p:cNvSpPr txBox="1"/>
          <p:nvPr/>
        </p:nvSpPr>
        <p:spPr>
          <a:xfrm>
            <a:off x="-23707" y="593725"/>
            <a:ext cx="8001000"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3"/>
            <a:endParaRPr lang="en-US" sz="1600" dirty="0"/>
          </a:p>
        </p:txBody>
      </p:sp>
      <p:sp>
        <p:nvSpPr>
          <p:cNvPr id="9" name="TextBox 8">
            <a:extLst>
              <a:ext uri="{FF2B5EF4-FFF2-40B4-BE49-F238E27FC236}">
                <a16:creationId xmlns:a16="http://schemas.microsoft.com/office/drawing/2014/main" id="{C744AA80-7BFB-D07E-641D-0AE6138544B5}"/>
              </a:ext>
            </a:extLst>
          </p:cNvPr>
          <p:cNvSpPr txBox="1"/>
          <p:nvPr/>
        </p:nvSpPr>
        <p:spPr>
          <a:xfrm>
            <a:off x="1600200" y="4201696"/>
            <a:ext cx="4938608"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3.</a:t>
            </a:r>
            <a:r>
              <a:rPr lang="en-US" sz="1600" dirty="0">
                <a:solidFill>
                  <a:prstClr val="black"/>
                </a:solidFill>
                <a:latin typeface="Calibri"/>
              </a:rPr>
              <a:t> Model Accuracy and Model Loss</a:t>
            </a:r>
            <a:endParaRPr kumimoji="0" lang="en-US" sz="16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7" name="Picture 6">
            <a:extLst>
              <a:ext uri="{FF2B5EF4-FFF2-40B4-BE49-F238E27FC236}">
                <a16:creationId xmlns:a16="http://schemas.microsoft.com/office/drawing/2014/main" id="{A367322C-455D-F537-1E37-F1BD835A7A14}"/>
              </a:ext>
            </a:extLst>
          </p:cNvPr>
          <p:cNvPicPr>
            <a:picLocks noChangeAspect="1"/>
          </p:cNvPicPr>
          <p:nvPr/>
        </p:nvPicPr>
        <p:blipFill rotWithShape="1">
          <a:blip r:embed="rId2"/>
          <a:srcRect t="19539" b="8313"/>
          <a:stretch/>
        </p:blipFill>
        <p:spPr>
          <a:xfrm>
            <a:off x="609600" y="1203325"/>
            <a:ext cx="7677150" cy="2590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58491705"/>
      </p:ext>
    </p:extLst>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3444657" y="2346325"/>
            <a:ext cx="225468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5. Data</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A1EFA505-DC2E-41C8-236F-28C36839A2A0}"/>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19</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686618079"/>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8" name="TextBox 7">
            <a:extLst>
              <a:ext uri="{FF2B5EF4-FFF2-40B4-BE49-F238E27FC236}">
                <a16:creationId xmlns:a16="http://schemas.microsoft.com/office/drawing/2014/main" id="{1FDBBFDE-90F6-5225-0205-FF49D5552FB6}"/>
              </a:ext>
            </a:extLst>
          </p:cNvPr>
          <p:cNvSpPr txBox="1"/>
          <p:nvPr/>
        </p:nvSpPr>
        <p:spPr>
          <a:xfrm>
            <a:off x="2971800" y="726311"/>
            <a:ext cx="3121040" cy="553998"/>
          </a:xfrm>
          <a:prstGeom prst="rect">
            <a:avLst/>
          </a:prstGeom>
          <a:noFill/>
        </p:spPr>
        <p:txBody>
          <a:bodyPr wrap="square" rtlCol="0">
            <a:spAutoFit/>
          </a:bodyPr>
          <a:lstStyle/>
          <a:p>
            <a:pPr algn="ctr"/>
            <a:r>
              <a:rPr lang="en-US" sz="3000" b="1" dirty="0">
                <a:effectLst>
                  <a:outerShdw blurRad="38100" dist="38100" dir="2700000" algn="tl">
                    <a:srgbClr val="000000">
                      <a:alpha val="43137"/>
                    </a:srgbClr>
                  </a:outerShdw>
                </a:effectLst>
                <a:latin typeface="Agency FB" panose="020B0503020202020204" pitchFamily="34" charset="0"/>
              </a:rPr>
              <a:t>Table of Contents:</a:t>
            </a:r>
          </a:p>
        </p:txBody>
      </p:sp>
      <p:sp>
        <p:nvSpPr>
          <p:cNvPr id="9" name="TextBox 8">
            <a:extLst>
              <a:ext uri="{FF2B5EF4-FFF2-40B4-BE49-F238E27FC236}">
                <a16:creationId xmlns:a16="http://schemas.microsoft.com/office/drawing/2014/main" id="{73E7333B-4E65-2A14-807B-0B158EE462C0}"/>
              </a:ext>
            </a:extLst>
          </p:cNvPr>
          <p:cNvSpPr txBox="1"/>
          <p:nvPr/>
        </p:nvSpPr>
        <p:spPr>
          <a:xfrm>
            <a:off x="2467756" y="2077909"/>
            <a:ext cx="5029200" cy="2308324"/>
          </a:xfrm>
          <a:prstGeom prst="rect">
            <a:avLst/>
          </a:prstGeom>
          <a:noFill/>
        </p:spPr>
        <p:txBody>
          <a:bodyPr wrap="square" rtlCol="0">
            <a:spAutoFit/>
          </a:bodyPr>
          <a:lstStyle/>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Team Member</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Task description</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Demo of the running application</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Contribution</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Data</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Project architecture</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Methods</a:t>
            </a:r>
          </a:p>
          <a:p>
            <a:pPr marL="342900" indent="-342900">
              <a:buFont typeface="+mj-lt"/>
              <a:buAutoNum type="arabicPeriod"/>
            </a:pPr>
            <a:r>
              <a:rPr lang="en-US" dirty="0">
                <a:latin typeface="ADLaM Display" panose="02010000000000000000" pitchFamily="2" charset="0"/>
                <a:ea typeface="ADLaM Display" panose="02010000000000000000" pitchFamily="2" charset="0"/>
                <a:cs typeface="ADLaM Display" panose="02010000000000000000" pitchFamily="2" charset="0"/>
              </a:rPr>
              <a:t>Results</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2" name="object 5">
            <a:extLst>
              <a:ext uri="{FF2B5EF4-FFF2-40B4-BE49-F238E27FC236}">
                <a16:creationId xmlns:a16="http://schemas.microsoft.com/office/drawing/2014/main" id="{793A2CEA-5BE5-6362-F481-4D0E03266FB4}"/>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2696461680"/>
      </p:ext>
    </p:extLst>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9" name="object 2">
            <a:extLst>
              <a:ext uri="{FF2B5EF4-FFF2-40B4-BE49-F238E27FC236}">
                <a16:creationId xmlns:a16="http://schemas.microsoft.com/office/drawing/2014/main" id="{F97714D7-40F0-A103-ACE0-4ACAE8BAADB1}"/>
              </a:ext>
            </a:extLst>
          </p:cNvPr>
          <p:cNvSpPr txBox="1">
            <a:spLocks noGrp="1"/>
          </p:cNvSpPr>
          <p:nvPr>
            <p:ph type="title"/>
          </p:nvPr>
        </p:nvSpPr>
        <p:spPr>
          <a:xfrm>
            <a:off x="381000" y="371198"/>
            <a:ext cx="2500300" cy="477695"/>
          </a:xfrm>
          <a:prstGeom prst="rect">
            <a:avLst/>
          </a:prstGeom>
        </p:spPr>
        <p:txBody>
          <a:bodyPr vert="horz" wrap="square" lIns="0" tIns="15875" rIns="0" bIns="0" rtlCol="0">
            <a:spAutoFit/>
          </a:bodyPr>
          <a:lstStyle/>
          <a:p>
            <a:pPr marL="12700">
              <a:lnSpc>
                <a:spcPct val="100000"/>
              </a:lnSpc>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Data</a:t>
            </a:r>
            <a:endParaRPr sz="3000" b="1" i="1"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534400" y="4792067"/>
            <a:ext cx="456320" cy="179536"/>
          </a:xfrm>
          <a:prstGeom prst="rect">
            <a:avLst/>
          </a:prstGeom>
        </p:spPr>
        <p:txBody>
          <a:bodyPr vert="horz" wrap="square" lIns="0" tIns="0" rIns="0" bIns="0" rtlCol="0">
            <a:spAutoFit/>
          </a:bodyPr>
          <a:lstStyle/>
          <a:p>
            <a:pPr marL="38100" marR="0" lvl="0" indent="0" algn="l" defTabSz="914400" rtl="0" eaLnBrk="1" fontAlgn="auto" latinLnBrk="0" hangingPunct="1">
              <a:lnSpc>
                <a:spcPts val="1435"/>
              </a:lnSpc>
              <a:spcBef>
                <a:spcPts val="0"/>
              </a:spcBef>
              <a:spcAft>
                <a:spcPts val="0"/>
              </a:spcAft>
              <a:buClrTx/>
              <a:buSzTx/>
              <a:buFontTx/>
              <a:buNone/>
              <a:tabLst/>
              <a:defRPr/>
            </a:pPr>
            <a:fld id="{81D60167-4931-47E6-BA6A-407CBD079E47}" type="slidenum">
              <a:rPr kumimoji="0" sz="1200" b="0" i="0" u="none" strike="noStrike" kern="1200" cap="none" spc="-40" normalizeH="0" baseline="0" noProof="0" smtClean="0">
                <a:ln>
                  <a:noFill/>
                </a:ln>
                <a:solidFill>
                  <a:srgbClr val="6198D2"/>
                </a:solidFill>
                <a:effectLst/>
                <a:uLnTx/>
                <a:uFillTx/>
                <a:latin typeface="Trebuchet MS"/>
                <a:ea typeface="+mn-ea"/>
                <a:cs typeface="Trebuchet MS"/>
              </a:rPr>
              <a:pPr marL="38100" marR="0" lvl="0" indent="0" algn="l" defTabSz="914400" rtl="0" eaLnBrk="1" fontAlgn="auto" latinLnBrk="0" hangingPunct="1">
                <a:lnSpc>
                  <a:spcPts val="1435"/>
                </a:lnSpc>
                <a:spcBef>
                  <a:spcPts val="0"/>
                </a:spcBef>
                <a:spcAft>
                  <a:spcPts val="0"/>
                </a:spcAft>
                <a:buClrTx/>
                <a:buSzTx/>
                <a:buFontTx/>
                <a:buNone/>
                <a:tabLst/>
                <a:defRPr/>
              </a:pPr>
              <a:t>20</a:t>
            </a:fld>
            <a:r>
              <a:rPr kumimoji="0" sz="1200" b="0" i="0" u="none" strike="noStrike" kern="1200" cap="none" spc="-40" normalizeH="0" baseline="0" noProof="0" dirty="0">
                <a:ln>
                  <a:noFill/>
                </a:ln>
                <a:solidFill>
                  <a:srgbClr val="6198D2"/>
                </a:solidFill>
                <a:effectLst/>
                <a:uLnTx/>
                <a:uFillTx/>
                <a:latin typeface="Trebuchet MS"/>
                <a:ea typeface="+mn-ea"/>
                <a:cs typeface="Trebuchet MS"/>
              </a:rPr>
              <a:t>/</a:t>
            </a:r>
            <a:r>
              <a:rPr kumimoji="0" lang="en-US" sz="1200" b="0" i="0" u="none" strike="noStrike" kern="1200" cap="none" spc="-40" normalizeH="0" baseline="0" noProof="0" dirty="0">
                <a:ln>
                  <a:noFill/>
                </a:ln>
                <a:solidFill>
                  <a:srgbClr val="6198D2"/>
                </a:solidFill>
                <a:effectLst/>
                <a:uLnTx/>
                <a:uFillTx/>
                <a:latin typeface="Trebuchet MS"/>
                <a:ea typeface="+mn-ea"/>
                <a:cs typeface="Trebuchet MS"/>
              </a:rPr>
              <a:t>35</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3" name="TextBox 2">
            <a:extLst>
              <a:ext uri="{FF2B5EF4-FFF2-40B4-BE49-F238E27FC236}">
                <a16:creationId xmlns:a16="http://schemas.microsoft.com/office/drawing/2014/main" id="{E78A8044-3BE0-2B4A-8864-DC361F1CDA23}"/>
              </a:ext>
            </a:extLst>
          </p:cNvPr>
          <p:cNvSpPr txBox="1"/>
          <p:nvPr/>
        </p:nvSpPr>
        <p:spPr>
          <a:xfrm>
            <a:off x="533400" y="974725"/>
            <a:ext cx="7239000" cy="3508653"/>
          </a:xfrm>
          <a:prstGeom prst="rect">
            <a:avLst/>
          </a:prstGeom>
          <a:noFill/>
        </p:spPr>
        <p:txBody>
          <a:bodyPr wrap="square" rtlCol="0">
            <a:spAutoFit/>
          </a:bodyPr>
          <a:lstStyle/>
          <a:p>
            <a:r>
              <a:rPr lang="en-US" sz="2000" b="1" i="1" dirty="0"/>
              <a:t>Shape and Size</a:t>
            </a:r>
          </a:p>
          <a:p>
            <a:endParaRPr lang="en-US" sz="2000" b="1" i="1" dirty="0"/>
          </a:p>
          <a:p>
            <a:r>
              <a:rPr lang="en-US" sz="2000" b="1" i="1" dirty="0"/>
              <a:t>	</a:t>
            </a:r>
            <a:r>
              <a:rPr lang="en-US" b="1" dirty="0"/>
              <a:t>Shape:</a:t>
            </a:r>
          </a:p>
          <a:p>
            <a:pPr marL="1714500" lvl="3" indent="-342900">
              <a:buFont typeface="Arial" panose="020B0604020202020204" pitchFamily="34" charset="0"/>
              <a:buChar char="•"/>
            </a:pPr>
            <a:r>
              <a:rPr lang="en-US" sz="1600" dirty="0"/>
              <a:t>Each row contains 1 label + 33 landmarks * 4 values (x, y, z, visibility) + 1 timestamp = 134 columns.</a:t>
            </a:r>
          </a:p>
          <a:p>
            <a:pPr marL="1714500" lvl="3" indent="-342900">
              <a:buFont typeface="Arial" panose="020B0604020202020204" pitchFamily="34" charset="0"/>
              <a:buChar char="•"/>
            </a:pPr>
            <a:r>
              <a:rPr lang="en-US" sz="1600" dirty="0"/>
              <a:t>If n frames are recorded, there will be n data rows plus 1 header row.</a:t>
            </a:r>
          </a:p>
          <a:p>
            <a:r>
              <a:rPr lang="en-US" sz="1600" dirty="0"/>
              <a:t>	</a:t>
            </a:r>
            <a:r>
              <a:rPr lang="en-US" b="1" dirty="0"/>
              <a:t>Size:</a:t>
            </a:r>
          </a:p>
          <a:p>
            <a:pPr marL="1714500" lvl="3" indent="-342900">
              <a:buFont typeface="Arial" panose="020B0604020202020204" pitchFamily="34" charset="0"/>
              <a:buChar char="•"/>
            </a:pPr>
            <a:r>
              <a:rPr lang="en-US" sz="1600" dirty="0"/>
              <a:t>The size of the file depends on the number of frames captured. </a:t>
            </a:r>
          </a:p>
          <a:p>
            <a:pPr marL="1714500" lvl="3" indent="-342900">
              <a:buFont typeface="Arial" panose="020B0604020202020204" pitchFamily="34" charset="0"/>
              <a:buChar char="•"/>
            </a:pPr>
            <a:r>
              <a:rPr lang="en-US" sz="1600" dirty="0"/>
              <a:t>For each frame, 134 values are written.</a:t>
            </a:r>
            <a:endParaRPr lang="en-US" sz="1600" b="1" dirty="0"/>
          </a:p>
          <a:p>
            <a:pPr marL="1714500" lvl="3" indent="-342900">
              <a:buFont typeface="Arial" panose="020B0604020202020204" pitchFamily="34" charset="0"/>
              <a:buChar char="•"/>
            </a:pPr>
            <a:r>
              <a:rPr lang="en-US" sz="1600" dirty="0"/>
              <a:t>If you record 100 frames, the CSV file will have 101 rows (1 header row + 100 data rows), and each row will contain 134 values.</a:t>
            </a:r>
          </a:p>
        </p:txBody>
      </p:sp>
    </p:spTree>
    <p:extLst>
      <p:ext uri="{BB962C8B-B14F-4D97-AF65-F5344CB8AC3E}">
        <p14:creationId xmlns:p14="http://schemas.microsoft.com/office/powerpoint/2010/main" val="2300274702"/>
      </p:ext>
    </p:extLst>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534400" y="4792067"/>
            <a:ext cx="456320" cy="179536"/>
          </a:xfrm>
          <a:prstGeom prst="rect">
            <a:avLst/>
          </a:prstGeom>
        </p:spPr>
        <p:txBody>
          <a:bodyPr vert="horz" wrap="square" lIns="0" tIns="0" rIns="0" bIns="0" rtlCol="0">
            <a:spAutoFit/>
          </a:bodyPr>
          <a:lstStyle/>
          <a:p>
            <a:pPr marL="38100" marR="0" lvl="0" indent="0" algn="l" defTabSz="914400" rtl="0" eaLnBrk="1" fontAlgn="auto" latinLnBrk="0" hangingPunct="1">
              <a:lnSpc>
                <a:spcPts val="1435"/>
              </a:lnSpc>
              <a:spcBef>
                <a:spcPts val="0"/>
              </a:spcBef>
              <a:spcAft>
                <a:spcPts val="0"/>
              </a:spcAft>
              <a:buClrTx/>
              <a:buSzTx/>
              <a:buFontTx/>
              <a:buNone/>
              <a:tabLst/>
              <a:defRPr/>
            </a:pPr>
            <a:fld id="{81D60167-4931-47E6-BA6A-407CBD079E47}" type="slidenum">
              <a:rPr kumimoji="0" sz="1200" b="0" i="0" u="none" strike="noStrike" kern="1200" cap="none" spc="-40" normalizeH="0" baseline="0" noProof="0" smtClean="0">
                <a:ln>
                  <a:noFill/>
                </a:ln>
                <a:solidFill>
                  <a:srgbClr val="6198D2"/>
                </a:solidFill>
                <a:effectLst/>
                <a:uLnTx/>
                <a:uFillTx/>
                <a:latin typeface="Trebuchet MS"/>
                <a:ea typeface="+mn-ea"/>
                <a:cs typeface="Trebuchet MS"/>
              </a:rPr>
              <a:pPr marL="38100" marR="0" lvl="0" indent="0" algn="l" defTabSz="914400" rtl="0" eaLnBrk="1" fontAlgn="auto" latinLnBrk="0" hangingPunct="1">
                <a:lnSpc>
                  <a:spcPts val="1435"/>
                </a:lnSpc>
                <a:spcBef>
                  <a:spcPts val="0"/>
                </a:spcBef>
                <a:spcAft>
                  <a:spcPts val="0"/>
                </a:spcAft>
                <a:buClrTx/>
                <a:buSzTx/>
                <a:buFontTx/>
                <a:buNone/>
                <a:tabLst/>
                <a:defRPr/>
              </a:pPr>
              <a:t>21</a:t>
            </a:fld>
            <a:r>
              <a:rPr kumimoji="0" sz="1200" b="0" i="0" u="none" strike="noStrike" kern="1200" cap="none" spc="-40" normalizeH="0" baseline="0" noProof="0" dirty="0">
                <a:ln>
                  <a:noFill/>
                </a:ln>
                <a:solidFill>
                  <a:srgbClr val="6198D2"/>
                </a:solidFill>
                <a:effectLst/>
                <a:uLnTx/>
                <a:uFillTx/>
                <a:latin typeface="Trebuchet MS"/>
                <a:ea typeface="+mn-ea"/>
                <a:cs typeface="Trebuchet MS"/>
              </a:rPr>
              <a:t>/</a:t>
            </a:r>
            <a:r>
              <a:rPr lang="en-US" sz="1200" spc="-40" dirty="0">
                <a:solidFill>
                  <a:srgbClr val="6198D2"/>
                </a:solidFill>
                <a:latin typeface="Trebuchet MS"/>
                <a:cs typeface="Trebuchet MS"/>
              </a:rPr>
              <a:t>35</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3" name="TextBox 2">
            <a:extLst>
              <a:ext uri="{FF2B5EF4-FFF2-40B4-BE49-F238E27FC236}">
                <a16:creationId xmlns:a16="http://schemas.microsoft.com/office/drawing/2014/main" id="{E78A8044-3BE0-2B4A-8864-DC361F1CDA23}"/>
              </a:ext>
            </a:extLst>
          </p:cNvPr>
          <p:cNvSpPr txBox="1"/>
          <p:nvPr/>
        </p:nvSpPr>
        <p:spPr>
          <a:xfrm>
            <a:off x="952500" y="1050925"/>
            <a:ext cx="7239000" cy="1938992"/>
          </a:xfrm>
          <a:prstGeom prst="rect">
            <a:avLst/>
          </a:prstGeom>
          <a:noFill/>
        </p:spPr>
        <p:txBody>
          <a:bodyPr wrap="square" rtlCol="0">
            <a:spAutoFit/>
          </a:bodyPr>
          <a:lstStyle/>
          <a:p>
            <a:r>
              <a:rPr lang="en-US" sz="2000" b="1" i="1" dirty="0"/>
              <a:t>Source:</a:t>
            </a:r>
          </a:p>
          <a:p>
            <a:pPr marL="1257300" lvl="2" indent="-342900">
              <a:buFont typeface="Arial" panose="020B0604020202020204" pitchFamily="34" charset="0"/>
              <a:buChar char="•"/>
            </a:pPr>
            <a:r>
              <a:rPr lang="en-US" sz="2000" dirty="0" err="1">
                <a:hlinkClick r:id="rId2"/>
              </a:rPr>
              <a:t>Projects_Computer_Vision</a:t>
            </a:r>
            <a:r>
              <a:rPr lang="en-US" sz="2000" dirty="0">
                <a:hlinkClick r:id="rId2"/>
              </a:rPr>
              <a:t>/Gym Ai Coach (</a:t>
            </a:r>
            <a:r>
              <a:rPr lang="en-US" sz="2000" dirty="0" err="1">
                <a:hlinkClick r:id="rId2"/>
              </a:rPr>
              <a:t>Mediapipe</a:t>
            </a:r>
            <a:r>
              <a:rPr lang="en-US" sz="2000" dirty="0">
                <a:hlinkClick r:id="rId2"/>
              </a:rPr>
              <a:t>)/38_Code/triceps_data.csv at main · uukh22/</a:t>
            </a:r>
            <a:r>
              <a:rPr lang="en-US" sz="2000" dirty="0" err="1">
                <a:hlinkClick r:id="rId2"/>
              </a:rPr>
              <a:t>Projects_Computer_Vision</a:t>
            </a:r>
            <a:r>
              <a:rPr lang="en-US" sz="2000" dirty="0">
                <a:hlinkClick r:id="rId2"/>
              </a:rPr>
              <a:t> (github.com)</a:t>
            </a:r>
            <a:endParaRPr lang="en-US" sz="2000" b="1" i="1" dirty="0"/>
          </a:p>
          <a:p>
            <a:endParaRPr lang="en-US" sz="2000" b="1" i="1" dirty="0"/>
          </a:p>
          <a:p>
            <a:r>
              <a:rPr lang="en-US" sz="2000" b="1" i="1" dirty="0"/>
              <a:t>	</a:t>
            </a:r>
            <a:endParaRPr lang="en-US" sz="1600" dirty="0"/>
          </a:p>
        </p:txBody>
      </p:sp>
      <p:sp>
        <p:nvSpPr>
          <p:cNvPr id="4" name="TextBox 3">
            <a:extLst>
              <a:ext uri="{FF2B5EF4-FFF2-40B4-BE49-F238E27FC236}">
                <a16:creationId xmlns:a16="http://schemas.microsoft.com/office/drawing/2014/main" id="{91FAD168-1EEA-5261-2217-1F234D7887D5}"/>
              </a:ext>
            </a:extLst>
          </p:cNvPr>
          <p:cNvSpPr txBox="1"/>
          <p:nvPr/>
        </p:nvSpPr>
        <p:spPr>
          <a:xfrm>
            <a:off x="1143000" y="2727325"/>
            <a:ext cx="4726807" cy="1369606"/>
          </a:xfrm>
          <a:prstGeom prst="rect">
            <a:avLst/>
          </a:prstGeom>
          <a:noFill/>
        </p:spPr>
        <p:txBody>
          <a:bodyPr wrap="none" rtlCol="0">
            <a:spAutoFit/>
          </a:bodyPr>
          <a:lstStyle/>
          <a:p>
            <a:r>
              <a:rPr lang="en-US" sz="2000" b="1" i="1" dirty="0"/>
              <a:t>Example:</a:t>
            </a:r>
          </a:p>
          <a:p>
            <a:pPr marL="1200150" marR="0" lvl="2"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a:ea typeface="+mn-ea"/>
                <a:cs typeface="+mn-cs"/>
              </a:rPr>
              <a:t>Figure 4.</a:t>
            </a:r>
            <a:r>
              <a:rPr kumimoji="0" lang="en-US" sz="1800" b="0" i="0" u="none" strike="noStrike" kern="1200" cap="none" spc="0" normalizeH="0" baseline="0" noProof="0" dirty="0">
                <a:ln>
                  <a:noFill/>
                </a:ln>
                <a:solidFill>
                  <a:prstClr val="black"/>
                </a:solidFill>
                <a:effectLst/>
                <a:uLnTx/>
                <a:uFillTx/>
                <a:latin typeface="Calibri"/>
                <a:ea typeface="+mn-ea"/>
                <a:cs typeface="+mn-cs"/>
              </a:rPr>
              <a:t> in the Collect Data.</a:t>
            </a:r>
          </a:p>
          <a:p>
            <a:pPr marL="1200150" lvl="2" indent="-285750">
              <a:buFont typeface="Arial" panose="020B0604020202020204" pitchFamily="34" charset="0"/>
              <a:buChar char="•"/>
              <a:defRPr/>
            </a:pPr>
            <a:r>
              <a:rPr kumimoji="0" lang="en-US" sz="1800" b="0" i="0" u="none" strike="noStrike" kern="1200" cap="none" spc="0" normalizeH="0" baseline="0" noProof="0" dirty="0">
                <a:ln>
                  <a:noFill/>
                </a:ln>
                <a:solidFill>
                  <a:srgbClr val="FF0000"/>
                </a:solidFill>
                <a:effectLst/>
                <a:uLnTx/>
                <a:uFillTx/>
                <a:latin typeface="Calibri"/>
                <a:ea typeface="+mn-ea"/>
                <a:cs typeface="+mn-cs"/>
              </a:rPr>
              <a:t>Figure 5.</a:t>
            </a:r>
            <a:r>
              <a:rPr kumimoji="0" lang="en-US" sz="1800" b="0" i="0" u="none" strike="noStrike" kern="1200" cap="none" spc="0" normalizeH="0" baseline="0" noProof="0" dirty="0">
                <a:ln>
                  <a:noFill/>
                </a:ln>
                <a:solidFill>
                  <a:prstClr val="black"/>
                </a:solidFill>
                <a:effectLst/>
                <a:uLnTx/>
                <a:uFillTx/>
                <a:latin typeface="Calibri"/>
                <a:ea typeface="+mn-ea"/>
                <a:cs typeface="+mn-cs"/>
              </a:rPr>
              <a:t> correct in the Real Time.</a:t>
            </a:r>
          </a:p>
          <a:p>
            <a:pPr marL="1200150" lvl="2" indent="-285750">
              <a:buFont typeface="Arial" panose="020B0604020202020204" pitchFamily="34" charset="0"/>
              <a:buChar char="•"/>
              <a:defRPr/>
            </a:pPr>
            <a:r>
              <a:rPr kumimoji="0" lang="en-US" sz="1800" b="0" i="0" u="none" strike="noStrike" kern="1200" cap="none" spc="0" normalizeH="0" baseline="0" noProof="0" dirty="0">
                <a:ln>
                  <a:noFill/>
                </a:ln>
                <a:solidFill>
                  <a:srgbClr val="FF0000"/>
                </a:solidFill>
                <a:effectLst/>
                <a:uLnTx/>
                <a:uFillTx/>
                <a:latin typeface="Calibri"/>
                <a:ea typeface="+mn-ea"/>
                <a:cs typeface="+mn-cs"/>
              </a:rPr>
              <a:t>Figure 6.</a:t>
            </a:r>
            <a:r>
              <a:rPr kumimoji="0" lang="en-US" sz="1800" b="0" i="0" u="none" strike="noStrike" kern="1200" cap="none" spc="0" normalizeH="0" baseline="0" noProof="0" dirty="0">
                <a:ln>
                  <a:noFill/>
                </a:ln>
                <a:solidFill>
                  <a:prstClr val="black"/>
                </a:solidFill>
                <a:effectLst/>
                <a:uLnTx/>
                <a:uFillTx/>
                <a:latin typeface="Calibri"/>
                <a:ea typeface="+mn-ea"/>
                <a:cs typeface="+mn-cs"/>
              </a:rPr>
              <a:t> Incorrect in the Real Time.</a:t>
            </a:r>
          </a:p>
        </p:txBody>
      </p:sp>
    </p:spTree>
    <p:extLst>
      <p:ext uri="{BB962C8B-B14F-4D97-AF65-F5344CB8AC3E}">
        <p14:creationId xmlns:p14="http://schemas.microsoft.com/office/powerpoint/2010/main" val="2909387004"/>
      </p:ext>
    </p:extLst>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534400" y="4792067"/>
            <a:ext cx="456320" cy="179536"/>
          </a:xfrm>
          <a:prstGeom prst="rect">
            <a:avLst/>
          </a:prstGeom>
        </p:spPr>
        <p:txBody>
          <a:bodyPr vert="horz" wrap="square" lIns="0" tIns="0" rIns="0" bIns="0" rtlCol="0">
            <a:spAutoFit/>
          </a:bodyPr>
          <a:lstStyle/>
          <a:p>
            <a:pPr marL="38100" marR="0" lvl="0" indent="0" algn="l" defTabSz="914400" rtl="0" eaLnBrk="1" fontAlgn="auto" latinLnBrk="0" hangingPunct="1">
              <a:lnSpc>
                <a:spcPts val="1435"/>
              </a:lnSpc>
              <a:spcBef>
                <a:spcPts val="0"/>
              </a:spcBef>
              <a:spcAft>
                <a:spcPts val="0"/>
              </a:spcAft>
              <a:buClrTx/>
              <a:buSzTx/>
              <a:buFontTx/>
              <a:buNone/>
              <a:tabLst/>
              <a:defRPr/>
            </a:pPr>
            <a:fld id="{81D60167-4931-47E6-BA6A-407CBD079E47}" type="slidenum">
              <a:rPr kumimoji="0" sz="1200" b="0" i="0" u="none" strike="noStrike" kern="1200" cap="none" spc="-40" normalizeH="0" baseline="0" noProof="0" smtClean="0">
                <a:ln>
                  <a:noFill/>
                </a:ln>
                <a:solidFill>
                  <a:srgbClr val="6198D2"/>
                </a:solidFill>
                <a:effectLst/>
                <a:uLnTx/>
                <a:uFillTx/>
                <a:latin typeface="Trebuchet MS"/>
                <a:ea typeface="+mn-ea"/>
                <a:cs typeface="Trebuchet MS"/>
              </a:rPr>
              <a:pPr marL="38100" marR="0" lvl="0" indent="0" algn="l" defTabSz="914400" rtl="0" eaLnBrk="1" fontAlgn="auto" latinLnBrk="0" hangingPunct="1">
                <a:lnSpc>
                  <a:spcPts val="1435"/>
                </a:lnSpc>
                <a:spcBef>
                  <a:spcPts val="0"/>
                </a:spcBef>
                <a:spcAft>
                  <a:spcPts val="0"/>
                </a:spcAft>
                <a:buClrTx/>
                <a:buSzTx/>
                <a:buFontTx/>
                <a:buNone/>
                <a:tabLst/>
                <a:defRPr/>
              </a:pPr>
              <a:t>22</a:t>
            </a:fld>
            <a:r>
              <a:rPr kumimoji="0" sz="1200" b="0" i="0" u="none" strike="noStrike" kern="1200" cap="none" spc="-40" normalizeH="0" baseline="0" noProof="0" dirty="0">
                <a:ln>
                  <a:noFill/>
                </a:ln>
                <a:solidFill>
                  <a:srgbClr val="6198D2"/>
                </a:solidFill>
                <a:effectLst/>
                <a:uLnTx/>
                <a:uFillTx/>
                <a:latin typeface="Trebuchet MS"/>
                <a:ea typeface="+mn-ea"/>
                <a:cs typeface="Trebuchet MS"/>
              </a:rPr>
              <a:t>/</a:t>
            </a:r>
            <a:r>
              <a:rPr lang="en-US" sz="1200" spc="-40" dirty="0">
                <a:solidFill>
                  <a:srgbClr val="6198D2"/>
                </a:solidFill>
                <a:latin typeface="Trebuchet MS"/>
                <a:cs typeface="Trebuchet MS"/>
              </a:rPr>
              <a:t>35</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12" name="TextBox 11">
            <a:extLst>
              <a:ext uri="{FF2B5EF4-FFF2-40B4-BE49-F238E27FC236}">
                <a16:creationId xmlns:a16="http://schemas.microsoft.com/office/drawing/2014/main" id="{09BA4F2E-E431-B0A3-4AFF-F7B0D1E005B9}"/>
              </a:ext>
            </a:extLst>
          </p:cNvPr>
          <p:cNvSpPr txBox="1"/>
          <p:nvPr/>
        </p:nvSpPr>
        <p:spPr>
          <a:xfrm>
            <a:off x="76200" y="3565525"/>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4.</a:t>
            </a:r>
            <a:r>
              <a:rPr kumimoji="0" lang="en-US" sz="1600" b="0" i="0" u="none" strike="noStrike" kern="1200" cap="none" spc="0" normalizeH="0" baseline="0" noProof="0" dirty="0">
                <a:ln>
                  <a:noFill/>
                </a:ln>
                <a:solidFill>
                  <a:prstClr val="black"/>
                </a:solidFill>
                <a:effectLst/>
                <a:uLnTx/>
                <a:uFillTx/>
                <a:latin typeface="Calibri"/>
                <a:ea typeface="+mn-ea"/>
                <a:cs typeface="+mn-cs"/>
              </a:rPr>
              <a:t> in the Collect Data.</a:t>
            </a:r>
          </a:p>
        </p:txBody>
      </p:sp>
      <p:sp>
        <p:nvSpPr>
          <p:cNvPr id="15" name="TextBox 14">
            <a:extLst>
              <a:ext uri="{FF2B5EF4-FFF2-40B4-BE49-F238E27FC236}">
                <a16:creationId xmlns:a16="http://schemas.microsoft.com/office/drawing/2014/main" id="{D9BCFE0A-74A9-2896-70B6-1C5C319DA6FA}"/>
              </a:ext>
            </a:extLst>
          </p:cNvPr>
          <p:cNvSpPr txBox="1"/>
          <p:nvPr/>
        </p:nvSpPr>
        <p:spPr>
          <a:xfrm>
            <a:off x="4233179" y="3540402"/>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5.</a:t>
            </a:r>
            <a:r>
              <a:rPr kumimoji="0" lang="en-US" sz="1600" b="0" i="0" u="none" strike="noStrike" kern="1200" cap="none" spc="0" normalizeH="0" baseline="0" noProof="0" dirty="0">
                <a:ln>
                  <a:noFill/>
                </a:ln>
                <a:solidFill>
                  <a:prstClr val="black"/>
                </a:solidFill>
                <a:effectLst/>
                <a:uLnTx/>
                <a:uFillTx/>
                <a:latin typeface="Calibri"/>
                <a:ea typeface="+mn-ea"/>
                <a:cs typeface="+mn-cs"/>
              </a:rPr>
              <a:t> Correct in the Real Time.</a:t>
            </a:r>
          </a:p>
        </p:txBody>
      </p:sp>
      <p:pic>
        <p:nvPicPr>
          <p:cNvPr id="4" name="Picture 3">
            <a:extLst>
              <a:ext uri="{FF2B5EF4-FFF2-40B4-BE49-F238E27FC236}">
                <a16:creationId xmlns:a16="http://schemas.microsoft.com/office/drawing/2014/main" id="{FD22AB90-974F-F211-C5CB-E2E3F2D78E36}"/>
              </a:ext>
            </a:extLst>
          </p:cNvPr>
          <p:cNvPicPr>
            <a:picLocks noChangeAspect="1"/>
          </p:cNvPicPr>
          <p:nvPr/>
        </p:nvPicPr>
        <p:blipFill>
          <a:blip r:embed="rId2"/>
          <a:stretch>
            <a:fillRect/>
          </a:stretch>
        </p:blipFill>
        <p:spPr>
          <a:xfrm>
            <a:off x="914400" y="974725"/>
            <a:ext cx="3008645" cy="23867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EE9E3DD0-BAAD-9903-32AC-203324682286}"/>
              </a:ext>
            </a:extLst>
          </p:cNvPr>
          <p:cNvPicPr>
            <a:picLocks noChangeAspect="1"/>
          </p:cNvPicPr>
          <p:nvPr/>
        </p:nvPicPr>
        <p:blipFill>
          <a:blip r:embed="rId3"/>
          <a:stretch>
            <a:fillRect/>
          </a:stretch>
        </p:blipFill>
        <p:spPr>
          <a:xfrm>
            <a:off x="5155844" y="974725"/>
            <a:ext cx="2981550" cy="23616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16427555"/>
      </p:ext>
    </p:extLst>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534400" y="4792067"/>
            <a:ext cx="456320" cy="179536"/>
          </a:xfrm>
          <a:prstGeom prst="rect">
            <a:avLst/>
          </a:prstGeom>
        </p:spPr>
        <p:txBody>
          <a:bodyPr vert="horz" wrap="square" lIns="0" tIns="0" rIns="0" bIns="0" rtlCol="0">
            <a:spAutoFit/>
          </a:bodyPr>
          <a:lstStyle/>
          <a:p>
            <a:pPr marL="38100" marR="0" lvl="0" indent="0" algn="l" defTabSz="914400" rtl="0" eaLnBrk="1" fontAlgn="auto" latinLnBrk="0" hangingPunct="1">
              <a:lnSpc>
                <a:spcPts val="1435"/>
              </a:lnSpc>
              <a:spcBef>
                <a:spcPts val="0"/>
              </a:spcBef>
              <a:spcAft>
                <a:spcPts val="0"/>
              </a:spcAft>
              <a:buClrTx/>
              <a:buSzTx/>
              <a:buFontTx/>
              <a:buNone/>
              <a:tabLst/>
              <a:defRPr/>
            </a:pPr>
            <a:fld id="{81D60167-4931-47E6-BA6A-407CBD079E47}" type="slidenum">
              <a:rPr kumimoji="0" sz="1200" b="0" i="0" u="none" strike="noStrike" kern="1200" cap="none" spc="-40" normalizeH="0" baseline="0" noProof="0" smtClean="0">
                <a:ln>
                  <a:noFill/>
                </a:ln>
                <a:solidFill>
                  <a:srgbClr val="6198D2"/>
                </a:solidFill>
                <a:effectLst/>
                <a:uLnTx/>
                <a:uFillTx/>
                <a:latin typeface="Trebuchet MS"/>
                <a:ea typeface="+mn-ea"/>
                <a:cs typeface="Trebuchet MS"/>
              </a:rPr>
              <a:pPr marL="38100" marR="0" lvl="0" indent="0" algn="l" defTabSz="914400" rtl="0" eaLnBrk="1" fontAlgn="auto" latinLnBrk="0" hangingPunct="1">
                <a:lnSpc>
                  <a:spcPts val="1435"/>
                </a:lnSpc>
                <a:spcBef>
                  <a:spcPts val="0"/>
                </a:spcBef>
                <a:spcAft>
                  <a:spcPts val="0"/>
                </a:spcAft>
                <a:buClrTx/>
                <a:buSzTx/>
                <a:buFontTx/>
                <a:buNone/>
                <a:tabLst/>
                <a:defRPr/>
              </a:pPr>
              <a:t>23</a:t>
            </a:fld>
            <a:r>
              <a:rPr kumimoji="0" sz="1200" b="0" i="0" u="none" strike="noStrike" kern="1200" cap="none" spc="-40" normalizeH="0" baseline="0" noProof="0" dirty="0">
                <a:ln>
                  <a:noFill/>
                </a:ln>
                <a:solidFill>
                  <a:srgbClr val="6198D2"/>
                </a:solidFill>
                <a:effectLst/>
                <a:uLnTx/>
                <a:uFillTx/>
                <a:latin typeface="Trebuchet MS"/>
                <a:ea typeface="+mn-ea"/>
                <a:cs typeface="Trebuchet MS"/>
              </a:rPr>
              <a:t>/</a:t>
            </a:r>
            <a:r>
              <a:rPr lang="en-US" sz="1200" spc="-40" dirty="0">
                <a:solidFill>
                  <a:srgbClr val="6198D2"/>
                </a:solidFill>
                <a:latin typeface="Trebuchet MS"/>
                <a:cs typeface="Trebuchet MS"/>
              </a:rPr>
              <a:t>35</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12" name="TextBox 11">
            <a:extLst>
              <a:ext uri="{FF2B5EF4-FFF2-40B4-BE49-F238E27FC236}">
                <a16:creationId xmlns:a16="http://schemas.microsoft.com/office/drawing/2014/main" id="{09BA4F2E-E431-B0A3-4AFF-F7B0D1E005B9}"/>
              </a:ext>
            </a:extLst>
          </p:cNvPr>
          <p:cNvSpPr txBox="1"/>
          <p:nvPr/>
        </p:nvSpPr>
        <p:spPr>
          <a:xfrm>
            <a:off x="1600200" y="4155000"/>
            <a:ext cx="4572000" cy="338554"/>
          </a:xfrm>
          <a:prstGeom prst="rect">
            <a:avLst/>
          </a:prstGeom>
          <a:noFill/>
        </p:spPr>
        <p:txBody>
          <a:bodyPr wrap="square">
            <a:spAutoFit/>
          </a:bodyPr>
          <a:lstStyle/>
          <a:p>
            <a:pPr marL="1200150" marR="0" lvl="2"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a:ea typeface="+mn-ea"/>
                <a:cs typeface="+mn-cs"/>
              </a:rPr>
              <a:t>Figure 6.</a:t>
            </a:r>
            <a:r>
              <a:rPr kumimoji="0" lang="en-US" sz="1600" b="0" i="0" u="none" strike="noStrike" kern="1200" cap="none" spc="0" normalizeH="0" baseline="0" noProof="0" dirty="0">
                <a:ln>
                  <a:noFill/>
                </a:ln>
                <a:solidFill>
                  <a:prstClr val="black"/>
                </a:solidFill>
                <a:effectLst/>
                <a:uLnTx/>
                <a:uFillTx/>
                <a:latin typeface="Calibri"/>
                <a:ea typeface="+mn-ea"/>
                <a:cs typeface="+mn-cs"/>
              </a:rPr>
              <a:t> Incorrect in Real Time.</a:t>
            </a:r>
          </a:p>
        </p:txBody>
      </p:sp>
      <p:pic>
        <p:nvPicPr>
          <p:cNvPr id="6" name="Picture 5">
            <a:extLst>
              <a:ext uri="{FF2B5EF4-FFF2-40B4-BE49-F238E27FC236}">
                <a16:creationId xmlns:a16="http://schemas.microsoft.com/office/drawing/2014/main" id="{D46AAF44-97FB-6C03-7538-CCAC7863622C}"/>
              </a:ext>
            </a:extLst>
          </p:cNvPr>
          <p:cNvPicPr>
            <a:picLocks noChangeAspect="1"/>
          </p:cNvPicPr>
          <p:nvPr/>
        </p:nvPicPr>
        <p:blipFill>
          <a:blip r:embed="rId2"/>
          <a:stretch>
            <a:fillRect/>
          </a:stretch>
        </p:blipFill>
        <p:spPr>
          <a:xfrm>
            <a:off x="2133600" y="441325"/>
            <a:ext cx="4336036" cy="34151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57175262"/>
      </p:ext>
    </p:extLst>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1692057" y="2346325"/>
            <a:ext cx="5759885"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b="1" dirty="0">
                <a:solidFill>
                  <a:prstClr val="black"/>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6</a:t>
            </a: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 Project architecture</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8740AB74-0C9A-0AAE-721F-EB9A64742A00}"/>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24</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298142584"/>
      </p:ext>
    </p:extLst>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9" name="object 2">
            <a:extLst>
              <a:ext uri="{FF2B5EF4-FFF2-40B4-BE49-F238E27FC236}">
                <a16:creationId xmlns:a16="http://schemas.microsoft.com/office/drawing/2014/main" id="{F97714D7-40F0-A103-ACE0-4ACAE8BAADB1}"/>
              </a:ext>
            </a:extLst>
          </p:cNvPr>
          <p:cNvSpPr txBox="1">
            <a:spLocks noGrp="1"/>
          </p:cNvSpPr>
          <p:nvPr>
            <p:ph type="title"/>
          </p:nvPr>
        </p:nvSpPr>
        <p:spPr>
          <a:xfrm>
            <a:off x="381000" y="371198"/>
            <a:ext cx="3886200" cy="939360"/>
          </a:xfrm>
          <a:prstGeom prst="rect">
            <a:avLst/>
          </a:prstGeom>
        </p:spPr>
        <p:txBody>
          <a:bodyPr vert="horz" wrap="square" lIns="0" tIns="15875" rIns="0" bIns="0" rtlCol="0">
            <a:spAutoFit/>
          </a:bodyPr>
          <a:lstStyle/>
          <a:p>
            <a:pPr marL="12700">
              <a:lnSpc>
                <a:spcPct val="100000"/>
              </a:lnSpc>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Project architecture</a:t>
            </a:r>
            <a:b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br>
            <a:endParaRPr lang="en-US" sz="3000" b="1" i="1"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6F83FC67-FCBF-B272-D66D-B48CC5ABA323}"/>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25</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2">
            <a:extLst>
              <a:ext uri="{FF2B5EF4-FFF2-40B4-BE49-F238E27FC236}">
                <a16:creationId xmlns:a16="http://schemas.microsoft.com/office/drawing/2014/main" id="{25963E22-CB00-4D1F-865D-799D6AE430B5}"/>
              </a:ext>
            </a:extLst>
          </p:cNvPr>
          <p:cNvSpPr txBox="1"/>
          <p:nvPr/>
        </p:nvSpPr>
        <p:spPr>
          <a:xfrm>
            <a:off x="381000" y="960121"/>
            <a:ext cx="2639953" cy="369332"/>
          </a:xfrm>
          <a:prstGeom prst="rect">
            <a:avLst/>
          </a:prstGeom>
          <a:noFill/>
        </p:spPr>
        <p:txBody>
          <a:bodyPr wrap="none" rtlCol="0">
            <a:spAutoFit/>
          </a:bodyPr>
          <a:lstStyle/>
          <a:p>
            <a:r>
              <a:rPr lang="en-US" b="1" i="1" dirty="0"/>
              <a:t>1. Collect Data in figure 6.</a:t>
            </a:r>
          </a:p>
        </p:txBody>
      </p:sp>
      <p:sp>
        <p:nvSpPr>
          <p:cNvPr id="7" name="TextBox 6">
            <a:extLst>
              <a:ext uri="{FF2B5EF4-FFF2-40B4-BE49-F238E27FC236}">
                <a16:creationId xmlns:a16="http://schemas.microsoft.com/office/drawing/2014/main" id="{20DB7E70-F3F0-C3D9-D769-208D48F12946}"/>
              </a:ext>
            </a:extLst>
          </p:cNvPr>
          <p:cNvSpPr txBox="1"/>
          <p:nvPr/>
        </p:nvSpPr>
        <p:spPr>
          <a:xfrm>
            <a:off x="560447" y="2318525"/>
            <a:ext cx="3352800" cy="646331"/>
          </a:xfrm>
          <a:prstGeom prst="rect">
            <a:avLst/>
          </a:prstGeom>
          <a:noFill/>
        </p:spPr>
        <p:txBody>
          <a:bodyPr wrap="square" rtlCol="0">
            <a:spAutoFit/>
          </a:bodyPr>
          <a:lstStyle/>
          <a:p>
            <a:r>
              <a:rPr lang="en-US" dirty="0">
                <a:solidFill>
                  <a:srgbClr val="FF0000"/>
                </a:solidFill>
              </a:rPr>
              <a:t>Figure 7.</a:t>
            </a:r>
            <a:r>
              <a:rPr lang="en-US" dirty="0"/>
              <a:t> Flowchart to explain how model collect data</a:t>
            </a:r>
          </a:p>
        </p:txBody>
      </p:sp>
      <p:pic>
        <p:nvPicPr>
          <p:cNvPr id="11" name="Picture 10">
            <a:extLst>
              <a:ext uri="{FF2B5EF4-FFF2-40B4-BE49-F238E27FC236}">
                <a16:creationId xmlns:a16="http://schemas.microsoft.com/office/drawing/2014/main" id="{9C90E579-E3FE-5511-E7F2-C9D7812D3352}"/>
              </a:ext>
            </a:extLst>
          </p:cNvPr>
          <p:cNvPicPr>
            <a:picLocks noChangeAspect="1"/>
          </p:cNvPicPr>
          <p:nvPr/>
        </p:nvPicPr>
        <p:blipFill>
          <a:blip r:embed="rId2"/>
          <a:stretch>
            <a:fillRect/>
          </a:stretch>
        </p:blipFill>
        <p:spPr>
          <a:xfrm>
            <a:off x="3825240" y="960121"/>
            <a:ext cx="4758313" cy="373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46089744"/>
      </p:ext>
    </p:extLst>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F83FC67-FCBF-B272-D66D-B48CC5ABA323}"/>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26</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2">
            <a:extLst>
              <a:ext uri="{FF2B5EF4-FFF2-40B4-BE49-F238E27FC236}">
                <a16:creationId xmlns:a16="http://schemas.microsoft.com/office/drawing/2014/main" id="{25963E22-CB00-4D1F-865D-799D6AE430B5}"/>
              </a:ext>
            </a:extLst>
          </p:cNvPr>
          <p:cNvSpPr txBox="1"/>
          <p:nvPr/>
        </p:nvSpPr>
        <p:spPr>
          <a:xfrm>
            <a:off x="381000" y="583938"/>
            <a:ext cx="2986715" cy="369332"/>
          </a:xfrm>
          <a:prstGeom prst="rect">
            <a:avLst/>
          </a:prstGeom>
          <a:noFill/>
        </p:spPr>
        <p:txBody>
          <a:bodyPr wrap="none" rtlCol="0">
            <a:spAutoFit/>
          </a:bodyPr>
          <a:lstStyle/>
          <a:p>
            <a:r>
              <a:rPr lang="en-US" b="1" i="1" dirty="0"/>
              <a:t>2. Model Training in Figure 7.</a:t>
            </a:r>
          </a:p>
        </p:txBody>
      </p:sp>
      <p:sp>
        <p:nvSpPr>
          <p:cNvPr id="7" name="TextBox 6">
            <a:extLst>
              <a:ext uri="{FF2B5EF4-FFF2-40B4-BE49-F238E27FC236}">
                <a16:creationId xmlns:a16="http://schemas.microsoft.com/office/drawing/2014/main" id="{20DB7E70-F3F0-C3D9-D769-208D48F12946}"/>
              </a:ext>
            </a:extLst>
          </p:cNvPr>
          <p:cNvSpPr txBox="1"/>
          <p:nvPr/>
        </p:nvSpPr>
        <p:spPr>
          <a:xfrm>
            <a:off x="193629" y="2081768"/>
            <a:ext cx="3795085" cy="646331"/>
          </a:xfrm>
          <a:prstGeom prst="rect">
            <a:avLst/>
          </a:prstGeom>
          <a:noFill/>
        </p:spPr>
        <p:txBody>
          <a:bodyPr wrap="square" rtlCol="0">
            <a:spAutoFit/>
          </a:bodyPr>
          <a:lstStyle/>
          <a:p>
            <a:r>
              <a:rPr lang="en-US" dirty="0">
                <a:solidFill>
                  <a:srgbClr val="FF0000"/>
                </a:solidFill>
              </a:rPr>
              <a:t>Figure 8.</a:t>
            </a:r>
            <a:r>
              <a:rPr lang="en-US" dirty="0"/>
              <a:t> Flowchart to explain how model training.</a:t>
            </a:r>
          </a:p>
        </p:txBody>
      </p:sp>
      <p:pic>
        <p:nvPicPr>
          <p:cNvPr id="6" name="Picture 5">
            <a:extLst>
              <a:ext uri="{FF2B5EF4-FFF2-40B4-BE49-F238E27FC236}">
                <a16:creationId xmlns:a16="http://schemas.microsoft.com/office/drawing/2014/main" id="{5A2A2EF4-7E43-CD97-1B89-490C347A34F8}"/>
              </a:ext>
            </a:extLst>
          </p:cNvPr>
          <p:cNvPicPr>
            <a:picLocks noChangeAspect="1"/>
          </p:cNvPicPr>
          <p:nvPr/>
        </p:nvPicPr>
        <p:blipFill>
          <a:blip r:embed="rId2"/>
          <a:stretch>
            <a:fillRect/>
          </a:stretch>
        </p:blipFill>
        <p:spPr>
          <a:xfrm>
            <a:off x="3810000" y="944761"/>
            <a:ext cx="4809926" cy="356667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42013622"/>
      </p:ext>
    </p:extLst>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6F83FC67-FCBF-B272-D66D-B48CC5ABA323}"/>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27</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2">
            <a:extLst>
              <a:ext uri="{FF2B5EF4-FFF2-40B4-BE49-F238E27FC236}">
                <a16:creationId xmlns:a16="http://schemas.microsoft.com/office/drawing/2014/main" id="{25963E22-CB00-4D1F-865D-799D6AE430B5}"/>
              </a:ext>
            </a:extLst>
          </p:cNvPr>
          <p:cNvSpPr txBox="1"/>
          <p:nvPr/>
        </p:nvSpPr>
        <p:spPr>
          <a:xfrm>
            <a:off x="228600" y="675486"/>
            <a:ext cx="2471959" cy="369332"/>
          </a:xfrm>
          <a:prstGeom prst="rect">
            <a:avLst/>
          </a:prstGeom>
          <a:noFill/>
        </p:spPr>
        <p:txBody>
          <a:bodyPr wrap="none" rtlCol="0">
            <a:spAutoFit/>
          </a:bodyPr>
          <a:lstStyle/>
          <a:p>
            <a:r>
              <a:rPr lang="en-US" b="1" i="1" dirty="0"/>
              <a:t>3. Real Time in Figure 8.</a:t>
            </a:r>
          </a:p>
        </p:txBody>
      </p:sp>
      <p:sp>
        <p:nvSpPr>
          <p:cNvPr id="7" name="TextBox 6">
            <a:extLst>
              <a:ext uri="{FF2B5EF4-FFF2-40B4-BE49-F238E27FC236}">
                <a16:creationId xmlns:a16="http://schemas.microsoft.com/office/drawing/2014/main" id="{20DB7E70-F3F0-C3D9-D769-208D48F12946}"/>
              </a:ext>
            </a:extLst>
          </p:cNvPr>
          <p:cNvSpPr txBox="1"/>
          <p:nvPr/>
        </p:nvSpPr>
        <p:spPr>
          <a:xfrm>
            <a:off x="1600200" y="4330731"/>
            <a:ext cx="5066643" cy="369332"/>
          </a:xfrm>
          <a:prstGeom prst="rect">
            <a:avLst/>
          </a:prstGeom>
          <a:noFill/>
        </p:spPr>
        <p:txBody>
          <a:bodyPr wrap="none" rtlCol="0">
            <a:spAutoFit/>
          </a:bodyPr>
          <a:lstStyle/>
          <a:p>
            <a:r>
              <a:rPr lang="en-US" dirty="0">
                <a:solidFill>
                  <a:srgbClr val="FF0000"/>
                </a:solidFill>
              </a:rPr>
              <a:t>Figure 9.</a:t>
            </a:r>
            <a:r>
              <a:rPr lang="en-US" dirty="0"/>
              <a:t> Flowchart to explain how model Real-time.</a:t>
            </a:r>
          </a:p>
        </p:txBody>
      </p:sp>
      <p:pic>
        <p:nvPicPr>
          <p:cNvPr id="8" name="Picture 7">
            <a:extLst>
              <a:ext uri="{FF2B5EF4-FFF2-40B4-BE49-F238E27FC236}">
                <a16:creationId xmlns:a16="http://schemas.microsoft.com/office/drawing/2014/main" id="{20FAD89F-C280-0C61-0F8E-7B2B1D902BF5}"/>
              </a:ext>
            </a:extLst>
          </p:cNvPr>
          <p:cNvPicPr>
            <a:picLocks noChangeAspect="1"/>
          </p:cNvPicPr>
          <p:nvPr/>
        </p:nvPicPr>
        <p:blipFill>
          <a:blip r:embed="rId2"/>
          <a:stretch>
            <a:fillRect/>
          </a:stretch>
        </p:blipFill>
        <p:spPr>
          <a:xfrm>
            <a:off x="1219200" y="1114527"/>
            <a:ext cx="6157038" cy="3124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43095663"/>
      </p:ext>
    </p:extLst>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2971800" y="2270125"/>
            <a:ext cx="294048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prstClr val="black"/>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7</a:t>
            </a: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 Methods</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C76BDE8D-5098-EAFC-B29C-B0DBC545AC4C}"/>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28</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001626346"/>
      </p:ext>
    </p:extLst>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7" name="object 2">
            <a:extLst>
              <a:ext uri="{FF2B5EF4-FFF2-40B4-BE49-F238E27FC236}">
                <a16:creationId xmlns:a16="http://schemas.microsoft.com/office/drawing/2014/main" id="{2BFD9C16-B90E-6977-9F1F-ADDD215352EC}"/>
              </a:ext>
            </a:extLst>
          </p:cNvPr>
          <p:cNvSpPr txBox="1">
            <a:spLocks/>
          </p:cNvSpPr>
          <p:nvPr/>
        </p:nvSpPr>
        <p:spPr>
          <a:xfrm>
            <a:off x="381000" y="371198"/>
            <a:ext cx="1676400" cy="477695"/>
          </a:xfrm>
          <a:prstGeom prst="rect">
            <a:avLst/>
          </a:prstGeom>
        </p:spPr>
        <p:txBody>
          <a:bodyPr vert="horz" wrap="square" lIns="0" tIns="15875" rIns="0" bIns="0" rtlCol="0">
            <a:spAutoFit/>
          </a:bodyPr>
          <a:lstStyle>
            <a:lvl1pPr>
              <a:defRPr sz="2050" b="0" i="0">
                <a:solidFill>
                  <a:schemeClr val="tx1"/>
                </a:solidFill>
                <a:latin typeface="Trebuchet MS"/>
                <a:ea typeface="+mj-ea"/>
                <a:cs typeface="Trebuchet MS"/>
              </a:defRPr>
            </a:lvl1pPr>
          </a:lstStyle>
          <a:p>
            <a:pPr marL="12700">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Methods</a:t>
            </a:r>
            <a:endParaRPr lang="en-US" sz="3000" b="1" i="1" kern="0"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43AE9EDF-8CFA-8BE1-1A15-A6AE3A01B3CE}"/>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29</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6" name="TextBox 5">
            <a:extLst>
              <a:ext uri="{FF2B5EF4-FFF2-40B4-BE49-F238E27FC236}">
                <a16:creationId xmlns:a16="http://schemas.microsoft.com/office/drawing/2014/main" id="{2E3FCD3D-49DC-6F86-505D-C493A7386FFF}"/>
              </a:ext>
            </a:extLst>
          </p:cNvPr>
          <p:cNvSpPr txBox="1"/>
          <p:nvPr/>
        </p:nvSpPr>
        <p:spPr>
          <a:xfrm>
            <a:off x="371230" y="1355725"/>
            <a:ext cx="8077200" cy="2684389"/>
          </a:xfrm>
          <a:prstGeom prst="rect">
            <a:avLst/>
          </a:prstGeom>
          <a:noFill/>
        </p:spPr>
        <p:txBody>
          <a:bodyPr wrap="square">
            <a:spAutoFit/>
          </a:bodyPr>
          <a:lstStyle/>
          <a:p>
            <a:pPr marL="342900" marR="0" lvl="0" indent="-342900" rtl="0">
              <a:lnSpc>
                <a:spcPct val="106000"/>
              </a:lnSpc>
              <a:spcBef>
                <a:spcPts val="0"/>
              </a:spcBef>
              <a:spcAft>
                <a:spcPts val="0"/>
              </a:spcAft>
              <a:buFont typeface="+mj-lt"/>
              <a:buAutoNum type="arabicPeriod"/>
              <a:tabLst>
                <a:tab pos="457200" algn="l"/>
              </a:tabLst>
            </a:pPr>
            <a:r>
              <a:rPr lang="en-US" sz="1800" b="1" i="1" kern="0" dirty="0" err="1">
                <a:effectLst/>
                <a:latin typeface="Franklin Gothic Demi" panose="020B0703020102020204" pitchFamily="34" charset="0"/>
                <a:ea typeface="Times New Roman" panose="02020603050405020304" pitchFamily="18" charset="0"/>
                <a:cs typeface="Arial" panose="020B0604020202020204" pitchFamily="34" charset="0"/>
              </a:rPr>
              <a:t>Mediapipe</a:t>
            </a:r>
            <a:r>
              <a:rPr lang="en-US" sz="1800" b="1" i="1" kern="0" dirty="0">
                <a:effectLst/>
                <a:latin typeface="Franklin Gothic Demi" panose="020B0703020102020204" pitchFamily="34" charset="0"/>
                <a:ea typeface="Times New Roman" panose="02020603050405020304" pitchFamily="18" charset="0"/>
                <a:cs typeface="Arial" panose="020B0604020202020204" pitchFamily="34" charset="0"/>
              </a:rPr>
              <a:t> Pose Model:</a:t>
            </a:r>
            <a:r>
              <a:rPr lang="en-US" sz="1800" kern="0" dirty="0">
                <a:effectLst/>
                <a:latin typeface="Franklin Gothic Demi" panose="020B0703020102020204" pitchFamily="34" charset="0"/>
                <a:ea typeface="Times New Roman" panose="02020603050405020304" pitchFamily="18" charset="0"/>
                <a:cs typeface="Arial" panose="020B0604020202020204" pitchFamily="34" charset="0"/>
              </a:rPr>
              <a:t> </a:t>
            </a:r>
          </a:p>
          <a:p>
            <a:pPr marR="0" lvl="0" rtl="0">
              <a:lnSpc>
                <a:spcPct val="106000"/>
              </a:lnSpc>
              <a:spcBef>
                <a:spcPts val="0"/>
              </a:spcBef>
              <a:spcAft>
                <a:spcPts val="0"/>
              </a:spcAft>
              <a:tabLst>
                <a:tab pos="457200" algn="l"/>
              </a:tabLst>
            </a:pPr>
            <a:endParaRPr lang="en-US" kern="0" dirty="0">
              <a:latin typeface="Franklin Gothic Demi" panose="020B0703020102020204" pitchFamily="34" charset="0"/>
              <a:ea typeface="Times New Roman" panose="02020603050405020304" pitchFamily="18" charset="0"/>
              <a:cs typeface="Arial" panose="020B0604020202020204" pitchFamily="34" charset="0"/>
            </a:endParaRPr>
          </a:p>
          <a:p>
            <a:pPr lvl="2">
              <a:lnSpc>
                <a:spcPct val="106000"/>
              </a:lnSpc>
              <a:tabLst>
                <a:tab pos="457200" algn="l"/>
              </a:tabLst>
            </a:pPr>
            <a:r>
              <a:rPr lang="en-US" sz="2000" b="1" i="1" kern="0" dirty="0">
                <a:effectLst/>
                <a:latin typeface="Cambria" panose="02040503050406030204" pitchFamily="18" charset="0"/>
                <a:ea typeface="Cambria" panose="02040503050406030204" pitchFamily="18" charset="0"/>
                <a:cs typeface="Tahoma" panose="020B0604030504040204" pitchFamily="34" charset="0"/>
              </a:rPr>
              <a:t>Description:</a:t>
            </a:r>
            <a:r>
              <a:rPr lang="en-US" kern="0" dirty="0">
                <a:effectLst/>
                <a:latin typeface="Cambria" panose="02040503050406030204" pitchFamily="18" charset="0"/>
                <a:ea typeface="Cambria" panose="02040503050406030204" pitchFamily="18" charset="0"/>
                <a:cs typeface="Tahoma" panose="020B0604030504040204" pitchFamily="34" charset="0"/>
              </a:rPr>
              <a:t> </a:t>
            </a:r>
          </a:p>
          <a:p>
            <a:pPr lvl="2">
              <a:lnSpc>
                <a:spcPct val="106000"/>
              </a:lnSpc>
              <a:tabLst>
                <a:tab pos="457200" algn="l"/>
              </a:tabLst>
            </a:pPr>
            <a:endParaRPr lang="en-US" kern="0" dirty="0">
              <a:effectLst/>
              <a:latin typeface="Cambria" panose="02040503050406030204" pitchFamily="18" charset="0"/>
              <a:ea typeface="Cambria" panose="02040503050406030204" pitchFamily="18" charset="0"/>
              <a:cs typeface="Tahoma" panose="020B0604030504040204" pitchFamily="34" charset="0"/>
            </a:endParaRPr>
          </a:p>
          <a:p>
            <a:pPr marL="1657350" lvl="3" indent="-285750">
              <a:buFont typeface="Arial" panose="020B0604020202020204" pitchFamily="34" charset="0"/>
              <a:buChar char="•"/>
              <a:tabLst>
                <a:tab pos="457200" algn="l"/>
              </a:tabLst>
            </a:pPr>
            <a:r>
              <a:rPr lang="en-US" kern="0" dirty="0" err="1">
                <a:effectLst/>
                <a:ea typeface="Times New Roman" panose="02020603050405020304" pitchFamily="18" charset="0"/>
                <a:cs typeface="Arial" panose="020B0604020202020204" pitchFamily="34" charset="0"/>
              </a:rPr>
              <a:t>Mediapipe</a:t>
            </a:r>
            <a:r>
              <a:rPr lang="en-US" kern="0" dirty="0">
                <a:effectLst/>
                <a:ea typeface="Times New Roman" panose="02020603050405020304" pitchFamily="18" charset="0"/>
                <a:cs typeface="Arial" panose="020B0604020202020204" pitchFamily="34" charset="0"/>
              </a:rPr>
              <a:t> Pose is a real-time pose estimation model that detects 33 key landmarks on the human body. It is highly efficient and accurate, making it suitable for applications such as fitness tracking and motion analysis. It's a supervised learning model used for classification tasks</a:t>
            </a:r>
            <a:r>
              <a:rPr lang="en-US" kern="0" dirty="0">
                <a:ea typeface="Times New Roman" panose="02020603050405020304" pitchFamily="18" charset="0"/>
                <a:cs typeface="Arial" panose="020B0604020202020204" pitchFamily="34" charset="0"/>
              </a:rPr>
              <a:t>.</a:t>
            </a:r>
            <a:endParaRPr lang="en-US" sz="1200" kern="100" dirty="0">
              <a:effectLst/>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538422790"/>
      </p:ext>
    </p:extLst>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2441562" y="2220982"/>
            <a:ext cx="4340238" cy="707886"/>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 Team Member.</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20300F17-AFAE-73EE-B944-6AD0748DFA78}"/>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689294393"/>
      </p:ext>
    </p:extLst>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43AE9EDF-8CFA-8BE1-1A15-A6AE3A01B3CE}"/>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30</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6" name="TextBox 5">
            <a:extLst>
              <a:ext uri="{FF2B5EF4-FFF2-40B4-BE49-F238E27FC236}">
                <a16:creationId xmlns:a16="http://schemas.microsoft.com/office/drawing/2014/main" id="{2E3FCD3D-49DC-6F86-505D-C493A7386FFF}"/>
              </a:ext>
            </a:extLst>
          </p:cNvPr>
          <p:cNvSpPr txBox="1"/>
          <p:nvPr/>
        </p:nvSpPr>
        <p:spPr>
          <a:xfrm>
            <a:off x="-76200" y="822325"/>
            <a:ext cx="8077200" cy="3066673"/>
          </a:xfrm>
          <a:prstGeom prst="rect">
            <a:avLst/>
          </a:prstGeom>
          <a:noFill/>
        </p:spPr>
        <p:txBody>
          <a:bodyPr wrap="square">
            <a:spAutoFit/>
          </a:bodyPr>
          <a:lstStyle/>
          <a:p>
            <a:pPr marR="0" lvl="2">
              <a:lnSpc>
                <a:spcPct val="106000"/>
              </a:lnSpc>
              <a:spcBef>
                <a:spcPts val="0"/>
              </a:spcBef>
              <a:spcAft>
                <a:spcPts val="0"/>
              </a:spcAft>
              <a:tabLst>
                <a:tab pos="457200" algn="l"/>
              </a:tabLst>
            </a:pPr>
            <a:r>
              <a:rPr lang="en-US" sz="2000" b="1" i="1" kern="0" dirty="0">
                <a:latin typeface="Cambria" panose="02040503050406030204" pitchFamily="18" charset="0"/>
                <a:ea typeface="Cambria" panose="02040503050406030204" pitchFamily="18" charset="0"/>
                <a:cs typeface="Tahoma" panose="020B0604030504040204" pitchFamily="34" charset="0"/>
              </a:rPr>
              <a:t>Usage in Code:</a:t>
            </a:r>
          </a:p>
          <a:p>
            <a:pPr marR="0" lvl="2">
              <a:lnSpc>
                <a:spcPct val="106000"/>
              </a:lnSpc>
              <a:spcBef>
                <a:spcPts val="0"/>
              </a:spcBef>
              <a:spcAft>
                <a:spcPts val="0"/>
              </a:spcAft>
              <a:tabLst>
                <a:tab pos="457200" algn="l"/>
              </a:tabLst>
            </a:pPr>
            <a:endParaRPr lang="en-US" kern="0" dirty="0">
              <a:effectLst/>
              <a:latin typeface="Cambria" panose="02040503050406030204" pitchFamily="18" charset="0"/>
              <a:ea typeface="Cambria" panose="02040503050406030204" pitchFamily="18" charset="0"/>
              <a:cs typeface="Tahoma" panose="020B0604030504040204" pitchFamily="34" charset="0"/>
            </a:endParaRPr>
          </a:p>
          <a:p>
            <a:pPr marL="1657350" lvl="3" indent="-285750">
              <a:lnSpc>
                <a:spcPct val="150000"/>
              </a:lnSpc>
              <a:buFont typeface="Arial" panose="020B0604020202020204" pitchFamily="34" charset="0"/>
              <a:buChar char="•"/>
              <a:tabLst>
                <a:tab pos="457200" algn="l"/>
              </a:tabLst>
            </a:pPr>
            <a:r>
              <a:rPr lang="en-US" b="1" kern="0" dirty="0">
                <a:ea typeface="Times New Roman" panose="02020603050405020304" pitchFamily="18" charset="0"/>
                <a:cs typeface="Arial" panose="020B0604020202020204" pitchFamily="34" charset="0"/>
              </a:rPr>
              <a:t>I</a:t>
            </a:r>
            <a:r>
              <a:rPr lang="en-US" b="1" kern="0" dirty="0">
                <a:effectLst/>
                <a:ea typeface="Times New Roman" panose="02020603050405020304" pitchFamily="18" charset="0"/>
                <a:cs typeface="Arial" panose="020B0604020202020204" pitchFamily="34" charset="0"/>
              </a:rPr>
              <a:t>nitialization: </a:t>
            </a:r>
            <a:r>
              <a:rPr lang="en-US" kern="0" dirty="0" err="1">
                <a:effectLst/>
                <a:ea typeface="Times New Roman" panose="02020603050405020304" pitchFamily="18" charset="0"/>
                <a:cs typeface="Arial" panose="020B0604020202020204" pitchFamily="34" charset="0"/>
              </a:rPr>
              <a:t>mp_pose</a:t>
            </a:r>
            <a:r>
              <a:rPr lang="en-US" kern="0" dirty="0">
                <a:effectLst/>
                <a:ea typeface="Times New Roman" panose="02020603050405020304" pitchFamily="18" charset="0"/>
                <a:cs typeface="Arial" panose="020B0604020202020204" pitchFamily="34" charset="0"/>
              </a:rPr>
              <a:t> = </a:t>
            </a:r>
            <a:r>
              <a:rPr lang="en-US" kern="0" dirty="0" err="1">
                <a:effectLst/>
                <a:ea typeface="Times New Roman" panose="02020603050405020304" pitchFamily="18" charset="0"/>
                <a:cs typeface="Arial" panose="020B0604020202020204" pitchFamily="34" charset="0"/>
              </a:rPr>
              <a:t>mp.solutions.pose</a:t>
            </a:r>
            <a:r>
              <a:rPr lang="en-US" kern="0" dirty="0">
                <a:effectLst/>
                <a:ea typeface="Times New Roman" panose="02020603050405020304" pitchFamily="18" charset="0"/>
                <a:cs typeface="Arial" panose="020B0604020202020204" pitchFamily="34" charset="0"/>
              </a:rPr>
              <a:t>.</a:t>
            </a:r>
          </a:p>
          <a:p>
            <a:pPr marL="1657350" lvl="3" indent="-285750">
              <a:buFont typeface="Arial" panose="020B0604020202020204" pitchFamily="34" charset="0"/>
              <a:buChar char="•"/>
              <a:tabLst>
                <a:tab pos="457200" algn="l"/>
              </a:tabLst>
            </a:pPr>
            <a:r>
              <a:rPr lang="en-US" b="1" kern="0" dirty="0">
                <a:cs typeface="Arial" panose="020B0604020202020204" pitchFamily="34" charset="0"/>
              </a:rPr>
              <a:t>Pose Detection: </a:t>
            </a:r>
            <a:r>
              <a:rPr lang="en-US" kern="0" dirty="0">
                <a:cs typeface="Arial" panose="020B0604020202020204" pitchFamily="34" charset="0"/>
              </a:rPr>
              <a:t>pose = </a:t>
            </a:r>
            <a:r>
              <a:rPr lang="en-US" kern="0" dirty="0" err="1">
                <a:cs typeface="Arial" panose="020B0604020202020204" pitchFamily="34" charset="0"/>
              </a:rPr>
              <a:t>mp_pose.Pose</a:t>
            </a:r>
            <a:r>
              <a:rPr lang="en-US" kern="0" dirty="0">
                <a:cs typeface="Arial" panose="020B0604020202020204" pitchFamily="34" charset="0"/>
              </a:rPr>
              <a:t>().</a:t>
            </a:r>
          </a:p>
          <a:p>
            <a:pPr marL="1657350" lvl="3" indent="-285750">
              <a:buFont typeface="Arial" panose="020B0604020202020204" pitchFamily="34" charset="0"/>
              <a:buChar char="•"/>
              <a:tabLst>
                <a:tab pos="457200" algn="l"/>
              </a:tabLst>
            </a:pPr>
            <a:r>
              <a:rPr lang="en-US" b="1" kern="0" dirty="0">
                <a:cs typeface="Arial" panose="020B0604020202020204" pitchFamily="34" charset="0"/>
              </a:rPr>
              <a:t>Processing Frames: </a:t>
            </a:r>
            <a:r>
              <a:rPr lang="en-US" kern="0" dirty="0">
                <a:cs typeface="Arial" panose="020B0604020202020204" pitchFamily="34" charset="0"/>
              </a:rPr>
              <a:t>Converts frames to RGB and processes them to extract pose landmarks: results = </a:t>
            </a:r>
            <a:r>
              <a:rPr lang="en-US" kern="0" dirty="0" err="1">
                <a:cs typeface="Arial" panose="020B0604020202020204" pitchFamily="34" charset="0"/>
              </a:rPr>
              <a:t>pose.process</a:t>
            </a:r>
            <a:r>
              <a:rPr lang="en-US" kern="0" dirty="0">
                <a:cs typeface="Arial" panose="020B0604020202020204" pitchFamily="34" charset="0"/>
              </a:rPr>
              <a:t>(</a:t>
            </a:r>
            <a:r>
              <a:rPr lang="en-US" kern="0" dirty="0" err="1">
                <a:cs typeface="Arial" panose="020B0604020202020204" pitchFamily="34" charset="0"/>
              </a:rPr>
              <a:t>rgb_frame</a:t>
            </a:r>
            <a:r>
              <a:rPr lang="en-US" kern="0" dirty="0">
                <a:cs typeface="Arial" panose="020B0604020202020204" pitchFamily="34" charset="0"/>
              </a:rPr>
              <a:t>).</a:t>
            </a:r>
          </a:p>
          <a:p>
            <a:pPr marL="1657350" lvl="3" indent="-285750">
              <a:buFont typeface="Arial" panose="020B0604020202020204" pitchFamily="34" charset="0"/>
              <a:buChar char="•"/>
              <a:tabLst>
                <a:tab pos="457200" algn="l"/>
              </a:tabLst>
            </a:pPr>
            <a:r>
              <a:rPr lang="en-US" b="1" kern="0" dirty="0">
                <a:cs typeface="Arial" panose="020B0604020202020204" pitchFamily="34" charset="0"/>
              </a:rPr>
              <a:t>landmarks on frames using: </a:t>
            </a:r>
            <a:r>
              <a:rPr lang="en-US" kern="0" dirty="0" err="1">
                <a:cs typeface="Arial" panose="020B0604020202020204" pitchFamily="34" charset="0"/>
              </a:rPr>
              <a:t>mp.solutions.drawing_utils.draw_landmarks</a:t>
            </a:r>
            <a:r>
              <a:rPr lang="en-US" kern="0" dirty="0">
                <a:cs typeface="Arial" panose="020B0604020202020204" pitchFamily="34" charset="0"/>
              </a:rPr>
              <a:t>(frame, </a:t>
            </a:r>
            <a:r>
              <a:rPr lang="en-US" kern="0" dirty="0" err="1">
                <a:cs typeface="Arial" panose="020B0604020202020204" pitchFamily="34" charset="0"/>
              </a:rPr>
              <a:t>results.pose_landmarks</a:t>
            </a:r>
            <a:r>
              <a:rPr lang="en-US" kern="0" dirty="0">
                <a:cs typeface="Arial" panose="020B0604020202020204" pitchFamily="34" charset="0"/>
              </a:rPr>
              <a:t>, </a:t>
            </a:r>
            <a:r>
              <a:rPr lang="en-US" kern="0" dirty="0" err="1">
                <a:cs typeface="Arial" panose="020B0604020202020204" pitchFamily="34" charset="0"/>
              </a:rPr>
              <a:t>mp_pose.POSE_CONNECTIONS</a:t>
            </a:r>
            <a:r>
              <a:rPr lang="en-US" kern="0" dirty="0">
                <a:cs typeface="Arial" panose="020B0604020202020204" pitchFamily="34" charset="0"/>
              </a:rPr>
              <a:t>)</a:t>
            </a:r>
          </a:p>
          <a:p>
            <a:pPr marL="1657350" lvl="3" indent="-285750">
              <a:buFont typeface="Arial" panose="020B0604020202020204" pitchFamily="34" charset="0"/>
              <a:buChar char="•"/>
              <a:tabLst>
                <a:tab pos="457200" algn="l"/>
              </a:tabLst>
            </a:pPr>
            <a:r>
              <a:rPr lang="en-US" b="1" kern="0" dirty="0">
                <a:cs typeface="Arial" panose="020B0604020202020204" pitchFamily="34" charset="0"/>
              </a:rPr>
              <a:t>Drawing Landmarks:</a:t>
            </a:r>
            <a:r>
              <a:rPr lang="en-US" kern="0" dirty="0">
                <a:cs typeface="Arial" panose="020B0604020202020204" pitchFamily="34" charset="0"/>
              </a:rPr>
              <a:t> Visualizes the landmarks on frames</a:t>
            </a:r>
          </a:p>
        </p:txBody>
      </p:sp>
    </p:spTree>
    <p:extLst>
      <p:ext uri="{BB962C8B-B14F-4D97-AF65-F5344CB8AC3E}">
        <p14:creationId xmlns:p14="http://schemas.microsoft.com/office/powerpoint/2010/main" val="99117309"/>
      </p:ext>
    </p:extLst>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43AE9EDF-8CFA-8BE1-1A15-A6AE3A01B3CE}"/>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31</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6" name="TextBox 5">
            <a:extLst>
              <a:ext uri="{FF2B5EF4-FFF2-40B4-BE49-F238E27FC236}">
                <a16:creationId xmlns:a16="http://schemas.microsoft.com/office/drawing/2014/main" id="{2E3FCD3D-49DC-6F86-505D-C493A7386FFF}"/>
              </a:ext>
            </a:extLst>
          </p:cNvPr>
          <p:cNvSpPr txBox="1"/>
          <p:nvPr/>
        </p:nvSpPr>
        <p:spPr>
          <a:xfrm>
            <a:off x="371230" y="1127125"/>
            <a:ext cx="8077200" cy="2407390"/>
          </a:xfrm>
          <a:prstGeom prst="rect">
            <a:avLst/>
          </a:prstGeom>
          <a:noFill/>
        </p:spPr>
        <p:txBody>
          <a:bodyPr wrap="square">
            <a:spAutoFit/>
          </a:bodyPr>
          <a:lstStyle/>
          <a:p>
            <a:pPr marR="0" lvl="0">
              <a:lnSpc>
                <a:spcPct val="106000"/>
              </a:lnSpc>
              <a:spcBef>
                <a:spcPts val="0"/>
              </a:spcBef>
              <a:spcAft>
                <a:spcPts val="0"/>
              </a:spcAft>
              <a:tabLst>
                <a:tab pos="457200" algn="l"/>
              </a:tabLst>
            </a:pPr>
            <a:r>
              <a:rPr lang="en-US" b="1" i="1" kern="0" dirty="0">
                <a:latin typeface="Franklin Gothic Demi" panose="020B0703020102020204" pitchFamily="34" charset="0"/>
                <a:cs typeface="Arial" panose="020B0604020202020204" pitchFamily="34" charset="0"/>
              </a:rPr>
              <a:t>2. Custom Neural Network Model (Using TensorFlow and </a:t>
            </a:r>
            <a:r>
              <a:rPr lang="en-US" b="1" i="1" kern="0" dirty="0" err="1">
                <a:latin typeface="Franklin Gothic Demi" panose="020B0703020102020204" pitchFamily="34" charset="0"/>
                <a:cs typeface="Arial" panose="020B0604020202020204" pitchFamily="34" charset="0"/>
              </a:rPr>
              <a:t>Keras</a:t>
            </a:r>
            <a:r>
              <a:rPr lang="en-US" b="1" i="1" kern="0" dirty="0">
                <a:latin typeface="Franklin Gothic Demi" panose="020B0703020102020204" pitchFamily="34" charset="0"/>
                <a:cs typeface="Arial" panose="020B0604020202020204" pitchFamily="34" charset="0"/>
              </a:rPr>
              <a:t>):</a:t>
            </a:r>
          </a:p>
          <a:p>
            <a:pPr marR="0" lvl="0">
              <a:lnSpc>
                <a:spcPct val="106000"/>
              </a:lnSpc>
              <a:spcBef>
                <a:spcPts val="0"/>
              </a:spcBef>
              <a:spcAft>
                <a:spcPts val="0"/>
              </a:spcAft>
              <a:tabLst>
                <a:tab pos="457200" algn="l"/>
              </a:tabLst>
            </a:pPr>
            <a:endParaRPr lang="en-US" b="1" i="1" kern="0" dirty="0">
              <a:latin typeface="Franklin Gothic Demi" panose="020B0703020102020204" pitchFamily="34" charset="0"/>
              <a:cs typeface="Arial" panose="020B0604020202020204" pitchFamily="34" charset="0"/>
            </a:endParaRPr>
          </a:p>
          <a:p>
            <a:pPr lvl="2">
              <a:lnSpc>
                <a:spcPct val="106000"/>
              </a:lnSpc>
              <a:tabLst>
                <a:tab pos="457200" algn="l"/>
              </a:tabLst>
            </a:pPr>
            <a:r>
              <a:rPr lang="en-US" sz="2000" b="1" i="1" kern="0" dirty="0">
                <a:effectLst/>
                <a:latin typeface="Cambria" panose="02040503050406030204" pitchFamily="18" charset="0"/>
                <a:ea typeface="Cambria" panose="02040503050406030204" pitchFamily="18" charset="0"/>
                <a:cs typeface="Tahoma" panose="020B0604030504040204" pitchFamily="34" charset="0"/>
              </a:rPr>
              <a:t>Description:</a:t>
            </a:r>
            <a:r>
              <a:rPr lang="en-US" kern="0" dirty="0">
                <a:effectLst/>
                <a:latin typeface="Cambria" panose="02040503050406030204" pitchFamily="18" charset="0"/>
                <a:ea typeface="Cambria" panose="02040503050406030204" pitchFamily="18" charset="0"/>
                <a:cs typeface="Tahoma" panose="020B0604030504040204" pitchFamily="34" charset="0"/>
              </a:rPr>
              <a:t> </a:t>
            </a:r>
          </a:p>
          <a:p>
            <a:pPr lvl="2">
              <a:lnSpc>
                <a:spcPct val="106000"/>
              </a:lnSpc>
              <a:tabLst>
                <a:tab pos="457200" algn="l"/>
              </a:tabLst>
            </a:pPr>
            <a:endParaRPr lang="en-US" kern="0" dirty="0">
              <a:effectLst/>
              <a:latin typeface="Cambria" panose="02040503050406030204" pitchFamily="18" charset="0"/>
              <a:ea typeface="Cambria" panose="02040503050406030204" pitchFamily="18" charset="0"/>
              <a:cs typeface="Tahoma" panose="020B0604030504040204" pitchFamily="34" charset="0"/>
            </a:endParaRPr>
          </a:p>
          <a:p>
            <a:pPr marL="1657350" lvl="3" indent="-285750">
              <a:buFont typeface="Arial" panose="020B0604020202020204" pitchFamily="34" charset="0"/>
              <a:buChar char="•"/>
              <a:tabLst>
                <a:tab pos="457200" algn="l"/>
              </a:tabLst>
            </a:pPr>
            <a:r>
              <a:rPr lang="en-US" kern="0" dirty="0">
                <a:effectLst/>
                <a:ea typeface="Times New Roman" panose="02020603050405020304" pitchFamily="18" charset="0"/>
                <a:cs typeface="Arial" panose="020B0604020202020204" pitchFamily="34" charset="0"/>
              </a:rPr>
              <a:t>A custom deep learning model designed to classify exercises as 'correct' or 'incorrect' based on pose landmarks. </a:t>
            </a:r>
          </a:p>
          <a:p>
            <a:pPr marL="1657350" lvl="3" indent="-285750">
              <a:buFont typeface="Arial" panose="020B0604020202020204" pitchFamily="34" charset="0"/>
              <a:buChar char="•"/>
              <a:tabLst>
                <a:tab pos="457200" algn="l"/>
              </a:tabLst>
            </a:pPr>
            <a:r>
              <a:rPr lang="en-US" kern="0" dirty="0">
                <a:effectLst/>
                <a:ea typeface="Times New Roman" panose="02020603050405020304" pitchFamily="18" charset="0"/>
                <a:cs typeface="Arial" panose="020B0604020202020204" pitchFamily="34" charset="0"/>
              </a:rPr>
              <a:t>The model includes dense layers, batch normalization, and dropout layers to improve performance and prevent overfitting.</a:t>
            </a:r>
            <a:endParaRPr lang="en-US" b="1" i="1" kern="0" dirty="0">
              <a:latin typeface="Franklin Gothic Demi" panose="020B0703020102020204" pitchFamily="34" charset="0"/>
              <a:cs typeface="Arial" panose="020B0604020202020204" pitchFamily="34" charset="0"/>
            </a:endParaRPr>
          </a:p>
        </p:txBody>
      </p:sp>
    </p:spTree>
    <p:extLst>
      <p:ext uri="{BB962C8B-B14F-4D97-AF65-F5344CB8AC3E}">
        <p14:creationId xmlns:p14="http://schemas.microsoft.com/office/powerpoint/2010/main" val="3232039223"/>
      </p:ext>
    </p:extLst>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2" name="object 5">
            <a:extLst>
              <a:ext uri="{FF2B5EF4-FFF2-40B4-BE49-F238E27FC236}">
                <a16:creationId xmlns:a16="http://schemas.microsoft.com/office/drawing/2014/main" id="{43AE9EDF-8CFA-8BE1-1A15-A6AE3A01B3CE}"/>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32</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6" name="TextBox 5">
            <a:extLst>
              <a:ext uri="{FF2B5EF4-FFF2-40B4-BE49-F238E27FC236}">
                <a16:creationId xmlns:a16="http://schemas.microsoft.com/office/drawing/2014/main" id="{2E3FCD3D-49DC-6F86-505D-C493A7386FFF}"/>
              </a:ext>
            </a:extLst>
          </p:cNvPr>
          <p:cNvSpPr txBox="1"/>
          <p:nvPr/>
        </p:nvSpPr>
        <p:spPr>
          <a:xfrm>
            <a:off x="-152400" y="822325"/>
            <a:ext cx="8077200" cy="3759171"/>
          </a:xfrm>
          <a:prstGeom prst="rect">
            <a:avLst/>
          </a:prstGeom>
          <a:noFill/>
        </p:spPr>
        <p:txBody>
          <a:bodyPr wrap="square">
            <a:spAutoFit/>
          </a:bodyPr>
          <a:lstStyle/>
          <a:p>
            <a:pPr marR="0" lvl="2">
              <a:lnSpc>
                <a:spcPct val="106000"/>
              </a:lnSpc>
              <a:spcBef>
                <a:spcPts val="0"/>
              </a:spcBef>
              <a:spcAft>
                <a:spcPts val="0"/>
              </a:spcAft>
              <a:tabLst>
                <a:tab pos="457200" algn="l"/>
              </a:tabLst>
            </a:pPr>
            <a:r>
              <a:rPr lang="en-US" sz="2000" b="1" i="1" kern="0" dirty="0">
                <a:latin typeface="Cambria" panose="02040503050406030204" pitchFamily="18" charset="0"/>
                <a:ea typeface="Cambria" panose="02040503050406030204" pitchFamily="18" charset="0"/>
                <a:cs typeface="Tahoma" panose="020B0604030504040204" pitchFamily="34" charset="0"/>
              </a:rPr>
              <a:t>Architecture:</a:t>
            </a:r>
          </a:p>
          <a:p>
            <a:pPr marR="0" lvl="2">
              <a:lnSpc>
                <a:spcPct val="106000"/>
              </a:lnSpc>
              <a:spcBef>
                <a:spcPts val="0"/>
              </a:spcBef>
              <a:spcAft>
                <a:spcPts val="0"/>
              </a:spcAft>
              <a:tabLst>
                <a:tab pos="457200" algn="l"/>
              </a:tabLst>
            </a:pPr>
            <a:endParaRPr lang="en-US" kern="0" dirty="0">
              <a:effectLst/>
              <a:latin typeface="Cambria" panose="02040503050406030204" pitchFamily="18" charset="0"/>
              <a:ea typeface="Cambria" panose="02040503050406030204" pitchFamily="18" charset="0"/>
              <a:cs typeface="Tahoma" panose="020B0604030504040204" pitchFamily="34" charset="0"/>
            </a:endParaRPr>
          </a:p>
          <a:p>
            <a:pPr marL="1657350" lvl="3" indent="-285750">
              <a:lnSpc>
                <a:spcPct val="150000"/>
              </a:lnSpc>
              <a:buFont typeface="Arial" panose="020B0604020202020204" pitchFamily="34" charset="0"/>
              <a:buChar char="•"/>
              <a:tabLst>
                <a:tab pos="457200" algn="l"/>
              </a:tabLst>
            </a:pPr>
            <a:r>
              <a:rPr lang="en-US" b="1" kern="0" dirty="0">
                <a:ea typeface="Times New Roman" panose="02020603050405020304" pitchFamily="18" charset="0"/>
                <a:cs typeface="Arial" panose="020B0604020202020204" pitchFamily="34" charset="0"/>
              </a:rPr>
              <a:t>Input Layer:</a:t>
            </a:r>
            <a:r>
              <a:rPr lang="en-US" kern="0" dirty="0">
                <a:cs typeface="Arial" panose="020B0604020202020204" pitchFamily="34" charset="0"/>
              </a:rPr>
              <a:t> Accepts the pose landmarks as input features. </a:t>
            </a:r>
          </a:p>
          <a:p>
            <a:pPr marL="1657350" lvl="3" indent="-285750">
              <a:lnSpc>
                <a:spcPct val="150000"/>
              </a:lnSpc>
              <a:buFont typeface="Arial" panose="020B0604020202020204" pitchFamily="34" charset="0"/>
              <a:buChar char="•"/>
              <a:tabLst>
                <a:tab pos="457200" algn="l"/>
              </a:tabLst>
            </a:pPr>
            <a:r>
              <a:rPr lang="en-US" b="1" kern="0" dirty="0">
                <a:cs typeface="Arial" panose="020B0604020202020204" pitchFamily="34" charset="0"/>
              </a:rPr>
              <a:t>Hidden Layers: </a:t>
            </a:r>
          </a:p>
          <a:p>
            <a:pPr marL="2114550" lvl="4" indent="-285750">
              <a:buFont typeface="Wingdings" panose="05000000000000000000" pitchFamily="2" charset="2"/>
              <a:buChar char="§"/>
              <a:tabLst>
                <a:tab pos="457200" algn="l"/>
              </a:tabLst>
            </a:pPr>
            <a:r>
              <a:rPr lang="en-US" b="1" kern="0" dirty="0">
                <a:cs typeface="Arial" panose="020B0604020202020204" pitchFamily="34" charset="0"/>
              </a:rPr>
              <a:t>First Layer: </a:t>
            </a:r>
            <a:r>
              <a:rPr lang="en-US" kern="0" dirty="0">
                <a:cs typeface="Arial" panose="020B0604020202020204" pitchFamily="34" charset="0"/>
              </a:rPr>
              <a:t>128 neurons with </a:t>
            </a:r>
            <a:r>
              <a:rPr lang="en-US" kern="0" dirty="0" err="1">
                <a:cs typeface="Arial" panose="020B0604020202020204" pitchFamily="34" charset="0"/>
              </a:rPr>
              <a:t>ReLU</a:t>
            </a:r>
            <a:r>
              <a:rPr lang="en-US" kern="0" dirty="0">
                <a:cs typeface="Arial" panose="020B0604020202020204" pitchFamily="34" charset="0"/>
              </a:rPr>
              <a:t> activation, followed by batch normalization and a dropout layer. </a:t>
            </a:r>
          </a:p>
          <a:p>
            <a:pPr marL="2114550" lvl="4" indent="-285750">
              <a:buFont typeface="Wingdings" panose="05000000000000000000" pitchFamily="2" charset="2"/>
              <a:buChar char="§"/>
              <a:tabLst>
                <a:tab pos="457200" algn="l"/>
              </a:tabLst>
            </a:pPr>
            <a:r>
              <a:rPr lang="en-US" b="1" kern="0" dirty="0">
                <a:cs typeface="Arial" panose="020B0604020202020204" pitchFamily="34" charset="0"/>
              </a:rPr>
              <a:t>Second Layer: </a:t>
            </a:r>
            <a:r>
              <a:rPr lang="en-US" kern="0" dirty="0">
                <a:cs typeface="Arial" panose="020B0604020202020204" pitchFamily="34" charset="0"/>
              </a:rPr>
              <a:t>64 neurons with </a:t>
            </a:r>
            <a:r>
              <a:rPr lang="en-US" kern="0" dirty="0" err="1">
                <a:cs typeface="Arial" panose="020B0604020202020204" pitchFamily="34" charset="0"/>
              </a:rPr>
              <a:t>ReLU</a:t>
            </a:r>
            <a:r>
              <a:rPr lang="en-US" kern="0" dirty="0">
                <a:cs typeface="Arial" panose="020B0604020202020204" pitchFamily="34" charset="0"/>
              </a:rPr>
              <a:t> activation, followed by batch normalization and a dropout layer. </a:t>
            </a:r>
          </a:p>
          <a:p>
            <a:pPr marL="2114550" lvl="4" indent="-285750">
              <a:buFont typeface="Wingdings" panose="05000000000000000000" pitchFamily="2" charset="2"/>
              <a:buChar char="§"/>
              <a:tabLst>
                <a:tab pos="457200" algn="l"/>
              </a:tabLst>
            </a:pPr>
            <a:r>
              <a:rPr lang="en-US" b="1" kern="0" dirty="0">
                <a:cs typeface="Arial" panose="020B0604020202020204" pitchFamily="34" charset="0"/>
              </a:rPr>
              <a:t>Third Layer: </a:t>
            </a:r>
            <a:r>
              <a:rPr lang="en-US" kern="0" dirty="0">
                <a:cs typeface="Arial" panose="020B0604020202020204" pitchFamily="34" charset="0"/>
              </a:rPr>
              <a:t>32 neurons with </a:t>
            </a:r>
            <a:r>
              <a:rPr lang="en-US" kern="0" dirty="0" err="1">
                <a:cs typeface="Arial" panose="020B0604020202020204" pitchFamily="34" charset="0"/>
              </a:rPr>
              <a:t>ReLU</a:t>
            </a:r>
            <a:r>
              <a:rPr lang="en-US" kern="0" dirty="0">
                <a:cs typeface="Arial" panose="020B0604020202020204" pitchFamily="34" charset="0"/>
              </a:rPr>
              <a:t> activation, followed by batch normalization and a dropout layer.</a:t>
            </a:r>
          </a:p>
          <a:p>
            <a:pPr marL="2114550" lvl="4" indent="-285750">
              <a:buFont typeface="Wingdings" panose="05000000000000000000" pitchFamily="2" charset="2"/>
              <a:buChar char="§"/>
              <a:tabLst>
                <a:tab pos="457200" algn="l"/>
              </a:tabLst>
            </a:pPr>
            <a:r>
              <a:rPr lang="en-US" b="1" kern="0" dirty="0">
                <a:cs typeface="Arial" panose="020B0604020202020204" pitchFamily="34" charset="0"/>
              </a:rPr>
              <a:t>Output Layer: </a:t>
            </a:r>
            <a:r>
              <a:rPr lang="en-US" kern="0" dirty="0">
                <a:cs typeface="Arial" panose="020B0604020202020204" pitchFamily="34" charset="0"/>
              </a:rPr>
              <a:t>A single neuron with a sigmoid activation function for binary classification.</a:t>
            </a:r>
          </a:p>
        </p:txBody>
      </p:sp>
    </p:spTree>
    <p:extLst>
      <p:ext uri="{BB962C8B-B14F-4D97-AF65-F5344CB8AC3E}">
        <p14:creationId xmlns:p14="http://schemas.microsoft.com/office/powerpoint/2010/main" val="3997951094"/>
      </p:ext>
    </p:extLst>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3429000" y="2346325"/>
            <a:ext cx="286428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prstClr val="black"/>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8</a:t>
            </a:r>
            <a:r>
              <a:rPr kumimoji="0" lang="en-US" sz="40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DLaM Display" panose="02010000000000000000" pitchFamily="2" charset="0"/>
                <a:ea typeface="ADLaM Display" panose="02010000000000000000" pitchFamily="2" charset="0"/>
                <a:cs typeface="ADLaM Display" panose="02010000000000000000" pitchFamily="2" charset="0"/>
              </a:rPr>
              <a:t>. Results</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marR="0" lvl="0" indent="0" algn="l" defTabSz="914400" rtl="0" eaLnBrk="1" fontAlgn="auto" latinLnBrk="0" hangingPunct="1">
              <a:lnSpc>
                <a:spcPts val="1435"/>
              </a:lnSpc>
              <a:spcBef>
                <a:spcPts val="0"/>
              </a:spcBef>
              <a:spcAft>
                <a:spcPts val="0"/>
              </a:spcAft>
              <a:buClrTx/>
              <a:buSzTx/>
              <a:buFontTx/>
              <a:buNone/>
              <a:tabLst/>
              <a:defRPr/>
            </a:pPr>
            <a:r>
              <a:rPr kumimoji="0" sz="1200" b="0" i="0" u="none" strike="noStrike" kern="1200" cap="none" spc="25" normalizeH="0" baseline="0" noProof="0" dirty="0">
                <a:ln>
                  <a:noFill/>
                </a:ln>
                <a:solidFill>
                  <a:srgbClr val="6198D2"/>
                </a:solidFill>
                <a:effectLst/>
                <a:uLnTx/>
                <a:uFillTx/>
                <a:latin typeface="Trebuchet MS"/>
                <a:ea typeface="+mn-ea"/>
                <a:cs typeface="Trebuchet MS"/>
              </a:rPr>
              <a:t>Assiut</a:t>
            </a:r>
            <a:r>
              <a:rPr kumimoji="0" sz="1200" b="0" i="0" u="none" strike="noStrike" kern="1200" cap="none" spc="-70" normalizeH="0" baseline="0" noProof="0" dirty="0">
                <a:ln>
                  <a:noFill/>
                </a:ln>
                <a:solidFill>
                  <a:srgbClr val="6198D2"/>
                </a:solidFill>
                <a:effectLst/>
                <a:uLnTx/>
                <a:uFillTx/>
                <a:latin typeface="Trebuchet MS"/>
                <a:ea typeface="+mn-ea"/>
                <a:cs typeface="Trebuchet MS"/>
              </a:rPr>
              <a:t> </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Uni</a:t>
            </a:r>
            <a:r>
              <a:rPr kumimoji="0" sz="1200" b="0" i="0" u="none" strike="noStrike" kern="1200" cap="none" spc="-5" normalizeH="0" baseline="0" noProof="0" dirty="0">
                <a:ln>
                  <a:noFill/>
                </a:ln>
                <a:solidFill>
                  <a:srgbClr val="6198D2"/>
                </a:solidFill>
                <a:effectLst/>
                <a:uLnTx/>
                <a:uFillTx/>
                <a:latin typeface="Trebuchet MS"/>
                <a:ea typeface="+mn-ea"/>
                <a:cs typeface="Trebuchet MS"/>
              </a:rPr>
              <a:t>v</a:t>
            </a:r>
            <a:r>
              <a:rPr kumimoji="0" sz="1200" b="0" i="0" u="none" strike="noStrike" kern="1200" cap="none" spc="-10" normalizeH="0" baseline="0" noProof="0" dirty="0">
                <a:ln>
                  <a:noFill/>
                </a:ln>
                <a:solidFill>
                  <a:srgbClr val="6198D2"/>
                </a:solidFill>
                <a:effectLst/>
                <a:uLnTx/>
                <a:uFillTx/>
                <a:latin typeface="Trebuchet MS"/>
                <a:ea typeface="+mn-ea"/>
                <a:cs typeface="Trebuchet MS"/>
              </a:rPr>
              <a:t>ersity</a:t>
            </a:r>
            <a:endParaRPr kumimoji="0" sz="1200" b="0" i="0" u="none" strike="noStrike" kern="1200" cap="none" spc="0" normalizeH="0" baseline="0" noProof="0" dirty="0">
              <a:ln>
                <a:noFill/>
              </a:ln>
              <a:solidFill>
                <a:prstClr val="black"/>
              </a:solidFill>
              <a:effectLst/>
              <a:uLnTx/>
              <a:uFillTx/>
              <a:latin typeface="Trebuchet MS"/>
              <a:ea typeface="+mn-ea"/>
              <a:cs typeface="Trebuchet MS"/>
            </a:endParaRPr>
          </a:p>
        </p:txBody>
      </p:sp>
      <p:sp>
        <p:nvSpPr>
          <p:cNvPr id="2" name="object 5">
            <a:extLst>
              <a:ext uri="{FF2B5EF4-FFF2-40B4-BE49-F238E27FC236}">
                <a16:creationId xmlns:a16="http://schemas.microsoft.com/office/drawing/2014/main" id="{A1EFA505-DC2E-41C8-236F-28C36839A2A0}"/>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33</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3748951914"/>
      </p:ext>
    </p:extLst>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6" name="object 2">
            <a:extLst>
              <a:ext uri="{FF2B5EF4-FFF2-40B4-BE49-F238E27FC236}">
                <a16:creationId xmlns:a16="http://schemas.microsoft.com/office/drawing/2014/main" id="{ACC38FCB-789C-6EB2-D03A-E9CFB3384D02}"/>
              </a:ext>
            </a:extLst>
          </p:cNvPr>
          <p:cNvSpPr txBox="1">
            <a:spLocks/>
          </p:cNvSpPr>
          <p:nvPr/>
        </p:nvSpPr>
        <p:spPr>
          <a:xfrm>
            <a:off x="381000" y="371198"/>
            <a:ext cx="1600200" cy="477695"/>
          </a:xfrm>
          <a:prstGeom prst="rect">
            <a:avLst/>
          </a:prstGeom>
        </p:spPr>
        <p:txBody>
          <a:bodyPr vert="horz" wrap="square" lIns="0" tIns="15875" rIns="0" bIns="0" rtlCol="0">
            <a:spAutoFit/>
          </a:bodyPr>
          <a:lstStyle>
            <a:lvl1pPr>
              <a:defRPr sz="2050" b="0" i="0">
                <a:solidFill>
                  <a:schemeClr val="tx1"/>
                </a:solidFill>
                <a:latin typeface="Trebuchet MS"/>
                <a:ea typeface="+mj-ea"/>
                <a:cs typeface="Trebuchet MS"/>
              </a:defRPr>
            </a:lvl1pPr>
          </a:lstStyle>
          <a:p>
            <a:pPr marL="12700">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Results</a:t>
            </a:r>
            <a:endParaRPr lang="en-US" sz="3000" b="1" i="1" kern="0"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611C7061-AE94-8258-3220-264EF4058512}"/>
              </a:ext>
            </a:extLst>
          </p:cNvPr>
          <p:cNvSpPr txBox="1"/>
          <p:nvPr/>
        </p:nvSpPr>
        <p:spPr>
          <a:xfrm>
            <a:off x="8448430" y="4792067"/>
            <a:ext cx="5422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34</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5" name="TextBox 4">
            <a:extLst>
              <a:ext uri="{FF2B5EF4-FFF2-40B4-BE49-F238E27FC236}">
                <a16:creationId xmlns:a16="http://schemas.microsoft.com/office/drawing/2014/main" id="{E89F2F33-C189-43D8-84F6-B8EB6961953E}"/>
              </a:ext>
            </a:extLst>
          </p:cNvPr>
          <p:cNvSpPr txBox="1"/>
          <p:nvPr/>
        </p:nvSpPr>
        <p:spPr>
          <a:xfrm>
            <a:off x="914400" y="1584325"/>
            <a:ext cx="5562600" cy="1200329"/>
          </a:xfrm>
          <a:prstGeom prst="rect">
            <a:avLst/>
          </a:prstGeom>
          <a:noFill/>
        </p:spPr>
        <p:txBody>
          <a:bodyPr wrap="square">
            <a:spAutoFit/>
          </a:bodyPr>
          <a:lstStyle/>
          <a:p>
            <a:pPr marL="285750" indent="-285750">
              <a:buFont typeface="Wingdings" panose="05000000000000000000" pitchFamily="2" charset="2"/>
              <a:buChar char="ü"/>
            </a:pPr>
            <a:r>
              <a:rPr lang="en-US" b="1" i="1" dirty="0"/>
              <a:t>Training Phase :</a:t>
            </a:r>
          </a:p>
          <a:p>
            <a:pPr marL="285750" indent="-285750">
              <a:buFont typeface="Wingdings" panose="05000000000000000000" pitchFamily="2" charset="2"/>
              <a:buChar char="ü"/>
            </a:pPr>
            <a:endParaRPr lang="en-US" b="1" i="1" dirty="0"/>
          </a:p>
          <a:p>
            <a:pPr marL="1200150" lvl="2" indent="-285750">
              <a:buFont typeface="Arial" panose="020B0604020202020204" pitchFamily="34" charset="0"/>
              <a:buChar char="•"/>
            </a:pPr>
            <a:r>
              <a:rPr lang="en-US" b="1" i="1" dirty="0"/>
              <a:t>Training Loss: 37%</a:t>
            </a:r>
          </a:p>
          <a:p>
            <a:pPr marL="1200150" lvl="2" indent="-285750">
              <a:buFont typeface="Arial" panose="020B0604020202020204" pitchFamily="34" charset="0"/>
              <a:buChar char="•"/>
            </a:pPr>
            <a:r>
              <a:rPr lang="en-US" b="1" i="1" dirty="0"/>
              <a:t>Training Accuracy: 77%</a:t>
            </a:r>
          </a:p>
        </p:txBody>
      </p:sp>
      <p:sp>
        <p:nvSpPr>
          <p:cNvPr id="3" name="TextBox 2">
            <a:extLst>
              <a:ext uri="{FF2B5EF4-FFF2-40B4-BE49-F238E27FC236}">
                <a16:creationId xmlns:a16="http://schemas.microsoft.com/office/drawing/2014/main" id="{FC48EE73-991B-A6C2-C473-F6784E0FF696}"/>
              </a:ext>
            </a:extLst>
          </p:cNvPr>
          <p:cNvSpPr txBox="1"/>
          <p:nvPr/>
        </p:nvSpPr>
        <p:spPr>
          <a:xfrm>
            <a:off x="914400" y="3184525"/>
            <a:ext cx="5105400" cy="1477328"/>
          </a:xfrm>
          <a:prstGeom prst="rect">
            <a:avLst/>
          </a:prstGeom>
          <a:noFill/>
        </p:spPr>
        <p:txBody>
          <a:bodyPr wrap="square">
            <a:spAutoFit/>
          </a:bodyPr>
          <a:lstStyle/>
          <a:p>
            <a:pPr marL="285750" indent="-285750">
              <a:buFont typeface="Wingdings" panose="05000000000000000000" pitchFamily="2" charset="2"/>
              <a:buChar char="ü"/>
            </a:pPr>
            <a:r>
              <a:rPr lang="en-US" b="1" i="1" dirty="0"/>
              <a:t>Testing Phase :</a:t>
            </a:r>
          </a:p>
          <a:p>
            <a:pPr marL="285750" indent="-285750">
              <a:buFont typeface="Wingdings" panose="05000000000000000000" pitchFamily="2" charset="2"/>
              <a:buChar char="ü"/>
            </a:pPr>
            <a:endParaRPr lang="en-US" b="1" i="1" dirty="0"/>
          </a:p>
          <a:p>
            <a:pPr marL="1200150" lvl="2" indent="-285750">
              <a:buFont typeface="Arial" panose="020B0604020202020204" pitchFamily="34" charset="0"/>
              <a:buChar char="•"/>
            </a:pPr>
            <a:r>
              <a:rPr lang="en-US" b="1" i="1" dirty="0"/>
              <a:t>Test Loss: 30%</a:t>
            </a:r>
          </a:p>
          <a:p>
            <a:pPr marL="1200150" lvl="2" indent="-285750">
              <a:buFont typeface="Arial" panose="020B0604020202020204" pitchFamily="34" charset="0"/>
              <a:buChar char="•"/>
            </a:pPr>
            <a:r>
              <a:rPr lang="en-US" b="1" i="1" dirty="0"/>
              <a:t>Test Accuracy: 92%</a:t>
            </a:r>
          </a:p>
          <a:p>
            <a:r>
              <a:rPr lang="en-US" b="1" i="1" dirty="0"/>
              <a:t>   </a:t>
            </a:r>
          </a:p>
        </p:txBody>
      </p:sp>
    </p:spTree>
    <p:extLst>
      <p:ext uri="{BB962C8B-B14F-4D97-AF65-F5344CB8AC3E}">
        <p14:creationId xmlns:p14="http://schemas.microsoft.com/office/powerpoint/2010/main" val="1307397989"/>
      </p:ext>
    </p:extLst>
  </p:cSld>
  <p:clrMapOvr>
    <a:masterClrMapping/>
  </p:clrMapOvr>
  <p:transition>
    <p:cut/>
  </p:transition>
</p:sld>
</file>

<file path=ppt/slides/slide35.xml><?xml version="1.0" encoding="utf-8"?>
<p:sld xmlns:a="http://schemas.openxmlformats.org/drawingml/2006/main" xmlns:r="http://schemas.openxmlformats.org/officeDocument/2006/relationships" xmlns:p="http://schemas.openxmlformats.org/presentationml/2006/main" showMasterSp="0">
  <p:cSld>
    <p:bg>
      <p:bgPr>
        <a:gradFill>
          <a:gsLst>
            <a:gs pos="14000">
              <a:schemeClr val="accent1">
                <a:lumMod val="5000"/>
                <a:lumOff val="95000"/>
              </a:schemeClr>
            </a:gs>
            <a:gs pos="0">
              <a:schemeClr val="accent1">
                <a:lumMod val="45000"/>
                <a:lumOff val="55000"/>
              </a:schemeClr>
            </a:gs>
            <a:gs pos="0">
              <a:schemeClr val="accent1">
                <a:lumMod val="45000"/>
                <a:lumOff val="55000"/>
              </a:schemeClr>
            </a:gs>
          </a:gsLst>
          <a:lin ang="5400000" scaled="1"/>
        </a:gradFill>
        <a:effectLst/>
      </p:bgPr>
    </p:bg>
    <p:spTree>
      <p:nvGrpSpPr>
        <p:cNvPr id="1" name=""/>
        <p:cNvGrpSpPr/>
        <p:nvPr/>
      </p:nvGrpSpPr>
      <p:grpSpPr>
        <a:xfrm>
          <a:off x="0" y="0"/>
          <a:ext cx="0" cy="0"/>
          <a:chOff x="0" y="0"/>
          <a:chExt cx="0" cy="0"/>
        </a:xfrm>
      </p:grpSpPr>
      <p:sp>
        <p:nvSpPr>
          <p:cNvPr id="10" name="object 10"/>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11" name="object 11"/>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2" name="TextBox 1">
            <a:extLst>
              <a:ext uri="{FF2B5EF4-FFF2-40B4-BE49-F238E27FC236}">
                <a16:creationId xmlns:a16="http://schemas.microsoft.com/office/drawing/2014/main" id="{A2046E63-1267-327B-859E-35239D67AE3F}"/>
              </a:ext>
            </a:extLst>
          </p:cNvPr>
          <p:cNvSpPr txBox="1"/>
          <p:nvPr/>
        </p:nvSpPr>
        <p:spPr>
          <a:xfrm>
            <a:off x="2591169" y="2270125"/>
            <a:ext cx="3961662" cy="861774"/>
          </a:xfrm>
          <a:prstGeom prst="rect">
            <a:avLst/>
          </a:prstGeom>
          <a:noFill/>
        </p:spPr>
        <p:txBody>
          <a:bodyPr wrap="none" rtlCol="0">
            <a:spAutoFit/>
          </a:bodyPr>
          <a:lstStyle/>
          <a:p>
            <a:r>
              <a:rPr lang="en-US" sz="5000" b="1" dirty="0">
                <a:solidFill>
                  <a:schemeClr val="tx2">
                    <a:lumMod val="75000"/>
                  </a:schemeClr>
                </a:solidFill>
                <a:effectLst>
                  <a:outerShdw blurRad="38100" dist="38100" dir="2700000" algn="tl">
                    <a:srgbClr val="000000">
                      <a:alpha val="43137"/>
                    </a:srgbClr>
                  </a:outerShdw>
                </a:effectLst>
                <a:latin typeface="Broadway" panose="04040905080B02020502" pitchFamily="82" charset="0"/>
              </a:rPr>
              <a:t>Thank You</a:t>
            </a:r>
          </a:p>
        </p:txBody>
      </p:sp>
    </p:spTree>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a:gsLst>
            <a:gs pos="65000">
              <a:schemeClr val="accent1">
                <a:lumMod val="5000"/>
                <a:lumOff val="95000"/>
              </a:schemeClr>
            </a:gs>
            <a:gs pos="0">
              <a:schemeClr val="accent1">
                <a:lumMod val="45000"/>
                <a:lumOff val="55000"/>
              </a:schemeClr>
            </a:gs>
            <a:gs pos="100000">
              <a:schemeClr val="accent1">
                <a:lumMod val="45000"/>
                <a:lumOff val="55000"/>
              </a:schemeClr>
            </a:gs>
          </a:gsLst>
          <a:lin ang="5400000" scaled="1"/>
        </a:gradFill>
        <a:effectLst/>
      </p:bgPr>
    </p:bg>
    <p:spTree>
      <p:nvGrpSpPr>
        <p:cNvPr id="1" name=""/>
        <p:cNvGrpSpPr/>
        <p:nvPr/>
      </p:nvGrpSpPr>
      <p:grpSpPr>
        <a:xfrm>
          <a:off x="0" y="0"/>
          <a:ext cx="0" cy="0"/>
          <a:chOff x="0" y="0"/>
          <a:chExt cx="0" cy="0"/>
        </a:xfrm>
      </p:grpSpPr>
      <p:sp>
        <p:nvSpPr>
          <p:cNvPr id="2" name="object 2"/>
          <p:cNvSpPr/>
          <p:nvPr/>
        </p:nvSpPr>
        <p:spPr>
          <a:xfrm>
            <a:off x="7496" y="1270"/>
            <a:ext cx="9144000" cy="5148580"/>
          </a:xfrm>
          <a:custGeom>
            <a:avLst/>
            <a:gdLst/>
            <a:ahLst/>
            <a:cxnLst/>
            <a:rect l="l" t="t" r="r" b="b"/>
            <a:pathLst>
              <a:path w="9144000" h="5148580">
                <a:moveTo>
                  <a:pt x="9144000" y="0"/>
                </a:moveTo>
                <a:lnTo>
                  <a:pt x="0" y="0"/>
                </a:lnTo>
                <a:lnTo>
                  <a:pt x="0" y="5147995"/>
                </a:lnTo>
                <a:lnTo>
                  <a:pt x="9144000" y="5147995"/>
                </a:lnTo>
                <a:lnTo>
                  <a:pt x="9144000" y="0"/>
                </a:lnTo>
                <a:close/>
              </a:path>
            </a:pathLst>
          </a:custGeom>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object 10"/>
          <p:cNvSpPr/>
          <p:nvPr/>
        </p:nvSpPr>
        <p:spPr>
          <a:xfrm>
            <a:off x="7242710" y="0"/>
            <a:ext cx="1899285" cy="2953385"/>
          </a:xfrm>
          <a:custGeom>
            <a:avLst/>
            <a:gdLst/>
            <a:ahLst/>
            <a:cxnLst/>
            <a:rect l="l" t="t" r="r" b="b"/>
            <a:pathLst>
              <a:path w="1899284" h="2953385">
                <a:moveTo>
                  <a:pt x="953353" y="0"/>
                </a:moveTo>
                <a:lnTo>
                  <a:pt x="953353" y="2003434"/>
                </a:lnTo>
                <a:lnTo>
                  <a:pt x="0" y="2952815"/>
                </a:lnTo>
                <a:lnTo>
                  <a:pt x="1898761" y="2952815"/>
                </a:lnTo>
              </a:path>
              <a:path w="1899284" h="2953385">
                <a:moveTo>
                  <a:pt x="1898761" y="2948499"/>
                </a:moveTo>
                <a:lnTo>
                  <a:pt x="0" y="1043248"/>
                </a:lnTo>
                <a:lnTo>
                  <a:pt x="0" y="0"/>
                </a:lnTo>
              </a:path>
            </a:pathLst>
          </a:custGeom>
          <a:ln w="23833">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object 11"/>
          <p:cNvSpPr/>
          <p:nvPr/>
        </p:nvSpPr>
        <p:spPr>
          <a:xfrm>
            <a:off x="7809235" y="4853071"/>
            <a:ext cx="1332230" cy="292735"/>
          </a:xfrm>
          <a:custGeom>
            <a:avLst/>
            <a:gdLst/>
            <a:ahLst/>
            <a:cxnLst/>
            <a:rect l="l" t="t" r="r" b="b"/>
            <a:pathLst>
              <a:path w="1332229" h="292735">
                <a:moveTo>
                  <a:pt x="1332236" y="2270"/>
                </a:moveTo>
                <a:lnTo>
                  <a:pt x="867805" y="0"/>
                </a:lnTo>
                <a:lnTo>
                  <a:pt x="819515" y="797"/>
                </a:lnTo>
                <a:lnTo>
                  <a:pt x="771625" y="3174"/>
                </a:lnTo>
                <a:lnTo>
                  <a:pt x="724161" y="7105"/>
                </a:lnTo>
                <a:lnTo>
                  <a:pt x="677146" y="12565"/>
                </a:lnTo>
                <a:lnTo>
                  <a:pt x="630606" y="19529"/>
                </a:lnTo>
                <a:lnTo>
                  <a:pt x="584566" y="27971"/>
                </a:lnTo>
                <a:lnTo>
                  <a:pt x="539051" y="37867"/>
                </a:lnTo>
                <a:lnTo>
                  <a:pt x="494087" y="49192"/>
                </a:lnTo>
                <a:lnTo>
                  <a:pt x="449698" y="61920"/>
                </a:lnTo>
                <a:lnTo>
                  <a:pt x="405909" y="76026"/>
                </a:lnTo>
                <a:lnTo>
                  <a:pt x="362747" y="91485"/>
                </a:lnTo>
                <a:lnTo>
                  <a:pt x="320234" y="108273"/>
                </a:lnTo>
                <a:lnTo>
                  <a:pt x="278398" y="126364"/>
                </a:lnTo>
                <a:lnTo>
                  <a:pt x="237262" y="145733"/>
                </a:lnTo>
                <a:lnTo>
                  <a:pt x="196852" y="166354"/>
                </a:lnTo>
                <a:lnTo>
                  <a:pt x="157194" y="188204"/>
                </a:lnTo>
                <a:lnTo>
                  <a:pt x="118311" y="211256"/>
                </a:lnTo>
                <a:lnTo>
                  <a:pt x="80230" y="235485"/>
                </a:lnTo>
                <a:lnTo>
                  <a:pt x="42975" y="260867"/>
                </a:lnTo>
                <a:lnTo>
                  <a:pt x="6571" y="287377"/>
                </a:lnTo>
                <a:lnTo>
                  <a:pt x="0" y="292484"/>
                </a:lnTo>
              </a:path>
            </a:pathLst>
          </a:custGeom>
          <a:ln w="23833">
            <a:solidFill>
              <a:srgbClr val="6297D1"/>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4" name="TextBox 3">
            <a:extLst>
              <a:ext uri="{FF2B5EF4-FFF2-40B4-BE49-F238E27FC236}">
                <a16:creationId xmlns:a16="http://schemas.microsoft.com/office/drawing/2014/main" id="{41B6DA44-1D9A-E97B-D0BF-E68D647D1F7E}"/>
              </a:ext>
            </a:extLst>
          </p:cNvPr>
          <p:cNvSpPr txBox="1"/>
          <p:nvPr/>
        </p:nvSpPr>
        <p:spPr>
          <a:xfrm>
            <a:off x="123619" y="1696960"/>
            <a:ext cx="8077200" cy="1755930"/>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Khaled Ibrahem Al-</a:t>
            </a:r>
            <a:r>
              <a:rPr lang="en-US" sz="2500" b="1" dirty="0" err="1">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Desouky</a:t>
            </a:r>
            <a:r>
              <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  ID </a:t>
            </a:r>
            <a:r>
              <a:rPr lang="en-US" sz="2500" b="1" dirty="0">
                <a:solidFill>
                  <a:srgbClr val="FF0000"/>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162021111</a:t>
            </a:r>
            <a:endPar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endParaRPr>
          </a:p>
          <a:p>
            <a:pPr marL="285750" indent="-285750">
              <a:lnSpc>
                <a:spcPct val="150000"/>
              </a:lnSpc>
              <a:buFont typeface="Wingdings" panose="05000000000000000000" pitchFamily="2" charset="2"/>
              <a:buChar char="Ø"/>
            </a:pPr>
            <a:r>
              <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Khaled Ahmed Mohamed     ID </a:t>
            </a:r>
            <a:r>
              <a:rPr lang="en-US" sz="2500" b="1" dirty="0">
                <a:solidFill>
                  <a:srgbClr val="FF0000"/>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162021113</a:t>
            </a:r>
            <a:endPar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endParaRPr>
          </a:p>
          <a:p>
            <a:pPr marL="285750" indent="-285750">
              <a:lnSpc>
                <a:spcPct val="150000"/>
              </a:lnSpc>
              <a:buFont typeface="Wingdings" panose="05000000000000000000" pitchFamily="2" charset="2"/>
              <a:buChar char="Ø"/>
            </a:pPr>
            <a:r>
              <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Hassan Khaled Mohamed   ID </a:t>
            </a:r>
            <a:r>
              <a:rPr lang="en-US" sz="2500" b="1" dirty="0">
                <a:solidFill>
                  <a:srgbClr val="FF0000"/>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162021104</a:t>
            </a:r>
            <a:endParaRPr lang="en-US" sz="25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5" name="object 2">
            <a:extLst>
              <a:ext uri="{FF2B5EF4-FFF2-40B4-BE49-F238E27FC236}">
                <a16:creationId xmlns:a16="http://schemas.microsoft.com/office/drawing/2014/main" id="{B4020BB3-AF9D-3EEB-E226-71B8D731CD59}"/>
              </a:ext>
            </a:extLst>
          </p:cNvPr>
          <p:cNvSpPr txBox="1">
            <a:spLocks/>
          </p:cNvSpPr>
          <p:nvPr/>
        </p:nvSpPr>
        <p:spPr>
          <a:xfrm>
            <a:off x="381000" y="371198"/>
            <a:ext cx="2895600" cy="477695"/>
          </a:xfrm>
          <a:prstGeom prst="rect">
            <a:avLst/>
          </a:prstGeom>
        </p:spPr>
        <p:txBody>
          <a:bodyPr vert="horz" wrap="square" lIns="0" tIns="15875" rIns="0" bIns="0" rtlCol="0">
            <a:spAutoFit/>
          </a:bodyPr>
          <a:lstStyle>
            <a:lvl1pPr>
              <a:defRPr>
                <a:latin typeface="+mj-lt"/>
                <a:ea typeface="+mj-ea"/>
                <a:cs typeface="+mj-cs"/>
              </a:defRPr>
            </a:lvl1pPr>
          </a:lstStyle>
          <a:p>
            <a:pPr marL="12700">
              <a:spcBef>
                <a:spcPts val="125"/>
              </a:spcBef>
            </a:pPr>
            <a:r>
              <a:rPr lang="en-US" sz="3000" b="1" i="1" kern="0"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Team Member</a:t>
            </a:r>
            <a:endParaRPr lang="en-US" sz="3000" b="1" i="1" kern="0" dirty="0">
              <a:solidFill>
                <a:sysClr val="windowText" lastClr="00000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6" name="object 5">
            <a:extLst>
              <a:ext uri="{FF2B5EF4-FFF2-40B4-BE49-F238E27FC236}">
                <a16:creationId xmlns:a16="http://schemas.microsoft.com/office/drawing/2014/main" id="{B348DFB3-C58E-86D6-926E-F2ED8A93A1B7}"/>
              </a:ext>
            </a:extLst>
          </p:cNvPr>
          <p:cNvSpPr txBox="1"/>
          <p:nvPr/>
        </p:nvSpPr>
        <p:spPr>
          <a:xfrm>
            <a:off x="8571677" y="4909670"/>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4</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
        <p:nvSpPr>
          <p:cNvPr id="3" name="TextBox 2">
            <a:extLst>
              <a:ext uri="{FF2B5EF4-FFF2-40B4-BE49-F238E27FC236}">
                <a16:creationId xmlns:a16="http://schemas.microsoft.com/office/drawing/2014/main" id="{1AE46595-4125-CF4D-8D0A-365C7F23BA2B}"/>
              </a:ext>
            </a:extLst>
          </p:cNvPr>
          <p:cNvSpPr txBox="1"/>
          <p:nvPr/>
        </p:nvSpPr>
        <p:spPr>
          <a:xfrm>
            <a:off x="2844965" y="1148873"/>
            <a:ext cx="1676400" cy="400110"/>
          </a:xfrm>
          <a:prstGeom prst="rect">
            <a:avLst/>
          </a:prstGeom>
          <a:noFill/>
        </p:spPr>
        <p:txBody>
          <a:bodyPr wrap="square" rtlCol="0">
            <a:spAutoFit/>
          </a:bodyPr>
          <a:lstStyle/>
          <a:p>
            <a:r>
              <a:rPr lang="en-US" sz="20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 38_Team</a:t>
            </a:r>
            <a:endParaRPr lang="en-US" sz="2000" dirty="0"/>
          </a:p>
        </p:txBody>
      </p:sp>
    </p:spTree>
    <p:extLst>
      <p:ext uri="{BB962C8B-B14F-4D97-AF65-F5344CB8AC3E}">
        <p14:creationId xmlns:p14="http://schemas.microsoft.com/office/powerpoint/2010/main" val="1098550411"/>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2590800" y="2346325"/>
            <a:ext cx="4921685" cy="707886"/>
          </a:xfrm>
          <a:prstGeom prst="rect">
            <a:avLst/>
          </a:prstGeom>
          <a:noFill/>
        </p:spPr>
        <p:txBody>
          <a:bodyPr wrap="square" rtlCol="0">
            <a:spAutoFit/>
          </a:bodyPr>
          <a:lstStyle/>
          <a:p>
            <a:pPr algn="ctr"/>
            <a:r>
              <a:rPr lang="en-US" sz="40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2. Task description</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2" name="object 5">
            <a:extLst>
              <a:ext uri="{FF2B5EF4-FFF2-40B4-BE49-F238E27FC236}">
                <a16:creationId xmlns:a16="http://schemas.microsoft.com/office/drawing/2014/main" id="{AD90A2C5-D478-FBAA-EF5C-98C99154A5C2}"/>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5</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1083486918"/>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5" name="object 2">
            <a:extLst>
              <a:ext uri="{FF2B5EF4-FFF2-40B4-BE49-F238E27FC236}">
                <a16:creationId xmlns:a16="http://schemas.microsoft.com/office/drawing/2014/main" id="{B1D4C722-1737-6387-EFA0-5ED3497E7E4E}"/>
              </a:ext>
            </a:extLst>
          </p:cNvPr>
          <p:cNvSpPr txBox="1">
            <a:spLocks noGrp="1"/>
          </p:cNvSpPr>
          <p:nvPr>
            <p:ph type="title"/>
          </p:nvPr>
        </p:nvSpPr>
        <p:spPr>
          <a:xfrm>
            <a:off x="381000" y="371198"/>
            <a:ext cx="3200400" cy="477695"/>
          </a:xfrm>
          <a:prstGeom prst="rect">
            <a:avLst/>
          </a:prstGeom>
        </p:spPr>
        <p:txBody>
          <a:bodyPr vert="horz" wrap="square" lIns="0" tIns="15875" rIns="0" bIns="0" rtlCol="0">
            <a:spAutoFit/>
          </a:bodyPr>
          <a:lstStyle/>
          <a:p>
            <a:pPr marL="12700">
              <a:lnSpc>
                <a:spcPct val="100000"/>
              </a:lnSpc>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Task description</a:t>
            </a:r>
          </a:p>
        </p:txBody>
      </p:sp>
      <p:sp>
        <p:nvSpPr>
          <p:cNvPr id="16" name="object 4">
            <a:extLst>
              <a:ext uri="{FF2B5EF4-FFF2-40B4-BE49-F238E27FC236}">
                <a16:creationId xmlns:a16="http://schemas.microsoft.com/office/drawing/2014/main" id="{2D2F9FF3-BD57-6013-C0B2-4726F1D9FB2D}"/>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18" name="object 3">
            <a:extLst>
              <a:ext uri="{FF2B5EF4-FFF2-40B4-BE49-F238E27FC236}">
                <a16:creationId xmlns:a16="http://schemas.microsoft.com/office/drawing/2014/main" id="{C1770E6A-D9AF-542F-C69E-9782525D269C}"/>
              </a:ext>
            </a:extLst>
          </p:cNvPr>
          <p:cNvSpPr txBox="1"/>
          <p:nvPr/>
        </p:nvSpPr>
        <p:spPr>
          <a:xfrm>
            <a:off x="345281" y="1050925"/>
            <a:ext cx="8353425" cy="3105978"/>
          </a:xfrm>
          <a:prstGeom prst="rect">
            <a:avLst/>
          </a:prstGeom>
        </p:spPr>
        <p:txBody>
          <a:bodyPr vert="horz" wrap="square" lIns="0" tIns="15240" rIns="0" bIns="0" rtlCol="0">
            <a:spAutoFit/>
          </a:bodyPr>
          <a:lstStyle/>
          <a:p>
            <a:pPr marL="1212850" marR="47625" lvl="2" indent="-285750">
              <a:spcBef>
                <a:spcPts val="120"/>
              </a:spcBef>
              <a:buFont typeface="Wingdings" panose="05000000000000000000" pitchFamily="2" charset="2"/>
              <a:buChar char="q"/>
            </a:pPr>
            <a:r>
              <a:rPr lang="en-US" sz="1500" spc="15" dirty="0">
                <a:cs typeface="Trebuchet MS"/>
              </a:rPr>
              <a:t>The task involves developing an "AI Gym Coach" application that leverages computer vision and machine learning techniques to assist users during their workout routines. </a:t>
            </a:r>
          </a:p>
          <a:p>
            <a:pPr marL="1212850" marR="47625" lvl="2" indent="-285750">
              <a:spcBef>
                <a:spcPts val="120"/>
              </a:spcBef>
              <a:buFont typeface="Wingdings" panose="05000000000000000000" pitchFamily="2" charset="2"/>
              <a:buChar char="q"/>
            </a:pPr>
            <a:endParaRPr lang="en-US" sz="1500" spc="15" dirty="0">
              <a:cs typeface="Trebuchet MS"/>
            </a:endParaRPr>
          </a:p>
          <a:p>
            <a:pPr marL="1212850" marR="47625" lvl="2" indent="-285750">
              <a:spcBef>
                <a:spcPts val="120"/>
              </a:spcBef>
              <a:buFont typeface="Wingdings" panose="05000000000000000000" pitchFamily="2" charset="2"/>
              <a:buChar char="q"/>
            </a:pPr>
            <a:r>
              <a:rPr lang="en-US" sz="1500" spc="15" dirty="0">
                <a:cs typeface="Trebuchet MS"/>
              </a:rPr>
              <a:t>The application aims to provide real-time guidance and feedback on exercise form and technique, helping users optimize their workouts and achieve their fitness goals effectively.</a:t>
            </a:r>
          </a:p>
          <a:p>
            <a:pPr marL="1212850" marR="47625" lvl="2" indent="-285750">
              <a:spcBef>
                <a:spcPts val="120"/>
              </a:spcBef>
              <a:buFont typeface="Wingdings" panose="05000000000000000000" pitchFamily="2" charset="2"/>
              <a:buChar char="q"/>
            </a:pPr>
            <a:endParaRPr lang="en-US" sz="1500" spc="15" dirty="0">
              <a:cs typeface="Trebuchet MS"/>
            </a:endParaRPr>
          </a:p>
          <a:p>
            <a:pPr marL="1212850" marR="47625" lvl="2" indent="-285750">
              <a:spcBef>
                <a:spcPts val="120"/>
              </a:spcBef>
              <a:buFont typeface="Wingdings" panose="05000000000000000000" pitchFamily="2" charset="2"/>
              <a:buChar char="q"/>
            </a:pPr>
            <a:r>
              <a:rPr lang="en-US" sz="1500" spc="55" dirty="0">
                <a:cs typeface="Trebuchet MS"/>
              </a:rPr>
              <a:t>The "AI Gym Coach" application utilizes the </a:t>
            </a:r>
            <a:r>
              <a:rPr lang="en-US" sz="1500" spc="55" dirty="0" err="1">
                <a:cs typeface="Trebuchet MS"/>
              </a:rPr>
              <a:t>MediaPipe</a:t>
            </a:r>
            <a:r>
              <a:rPr lang="en-US" sz="1500" spc="55" dirty="0">
                <a:cs typeface="Trebuchet MS"/>
              </a:rPr>
              <a:t> framework for pose detection and analysis, enabling it to track users' movements.</a:t>
            </a:r>
          </a:p>
          <a:p>
            <a:pPr marL="1212850" marR="47625" lvl="2" indent="-285750">
              <a:spcBef>
                <a:spcPts val="120"/>
              </a:spcBef>
              <a:buFont typeface="Wingdings" panose="05000000000000000000" pitchFamily="2" charset="2"/>
              <a:buChar char="q"/>
            </a:pPr>
            <a:endParaRPr lang="en-US" sz="1500" spc="55" dirty="0">
              <a:cs typeface="Trebuchet MS"/>
            </a:endParaRPr>
          </a:p>
          <a:p>
            <a:pPr marL="1212850" marR="47625" lvl="2" indent="-285750">
              <a:spcBef>
                <a:spcPts val="120"/>
              </a:spcBef>
              <a:buFont typeface="Wingdings" panose="05000000000000000000" pitchFamily="2" charset="2"/>
              <a:buChar char="q"/>
            </a:pPr>
            <a:r>
              <a:rPr lang="en-US" sz="1500" spc="55" dirty="0">
                <a:cs typeface="Trebuchet MS"/>
              </a:rPr>
              <a:t>It offers personalized feedback and instructions based on the user's performance, ensuring proper form and technique for various exercises.</a:t>
            </a:r>
          </a:p>
          <a:p>
            <a:pPr marL="927100" marR="47625" lvl="2">
              <a:spcBef>
                <a:spcPts val="120"/>
              </a:spcBef>
            </a:pPr>
            <a:endParaRPr lang="en-US" sz="1500" spc="60" dirty="0">
              <a:cs typeface="Trebuchet MS"/>
            </a:endParaRPr>
          </a:p>
        </p:txBody>
      </p:sp>
      <p:sp>
        <p:nvSpPr>
          <p:cNvPr id="2" name="object 5">
            <a:extLst>
              <a:ext uri="{FF2B5EF4-FFF2-40B4-BE49-F238E27FC236}">
                <a16:creationId xmlns:a16="http://schemas.microsoft.com/office/drawing/2014/main" id="{B2935FB4-2709-9260-5733-3D5F40B88B9B}"/>
              </a:ext>
            </a:extLst>
          </p:cNvPr>
          <p:cNvSpPr txBox="1"/>
          <p:nvPr/>
        </p:nvSpPr>
        <p:spPr>
          <a:xfrm>
            <a:off x="861060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6</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6" name="object 4">
            <a:extLst>
              <a:ext uri="{FF2B5EF4-FFF2-40B4-BE49-F238E27FC236}">
                <a16:creationId xmlns:a16="http://schemas.microsoft.com/office/drawing/2014/main" id="{2D2F9FF3-BD57-6013-C0B2-4726F1D9FB2D}"/>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18" name="object 3">
            <a:extLst>
              <a:ext uri="{FF2B5EF4-FFF2-40B4-BE49-F238E27FC236}">
                <a16:creationId xmlns:a16="http://schemas.microsoft.com/office/drawing/2014/main" id="{C1770E6A-D9AF-542F-C69E-9782525D269C}"/>
              </a:ext>
            </a:extLst>
          </p:cNvPr>
          <p:cNvSpPr txBox="1"/>
          <p:nvPr/>
        </p:nvSpPr>
        <p:spPr>
          <a:xfrm>
            <a:off x="152400" y="1279525"/>
            <a:ext cx="8353425" cy="2334357"/>
          </a:xfrm>
          <a:prstGeom prst="rect">
            <a:avLst/>
          </a:prstGeom>
        </p:spPr>
        <p:txBody>
          <a:bodyPr vert="horz" wrap="square" lIns="0" tIns="15240" rIns="0" bIns="0" rtlCol="0">
            <a:spAutoFit/>
          </a:bodyPr>
          <a:lstStyle/>
          <a:p>
            <a:pPr marL="927100" marR="47625" lvl="2">
              <a:spcBef>
                <a:spcPts val="120"/>
              </a:spcBef>
            </a:pPr>
            <a:r>
              <a:rPr lang="en-US" sz="2400" b="1" i="1" kern="100" dirty="0">
                <a:solidFill>
                  <a:srgbClr val="156082"/>
                </a:solidFill>
                <a:effectLst/>
                <a:latin typeface="Aptos" panose="020B0004020202020204" pitchFamily="34" charset="0"/>
                <a:ea typeface="Aptos" panose="020B0004020202020204" pitchFamily="34" charset="0"/>
                <a:cs typeface="Arial" panose="020B0604020202020204" pitchFamily="34" charset="0"/>
              </a:rPr>
              <a:t>Key Components:</a:t>
            </a:r>
            <a:endParaRPr lang="en-US" sz="2400" b="1" i="1" kern="100" spc="-5" dirty="0">
              <a:solidFill>
                <a:srgbClr val="156082"/>
              </a:solidFill>
              <a:latin typeface="Aptos" panose="020B0004020202020204" pitchFamily="34" charset="0"/>
              <a:cs typeface="Arial" panose="020B0604020202020204" pitchFamily="34" charset="0"/>
            </a:endParaRPr>
          </a:p>
          <a:p>
            <a:pPr marL="2584450" marR="47625" lvl="5" indent="-285750">
              <a:lnSpc>
                <a:spcPct val="250000"/>
              </a:lnSpc>
              <a:spcBef>
                <a:spcPts val="120"/>
              </a:spcBef>
              <a:buFont typeface="Courier New" panose="02070309020205020404" pitchFamily="49" charset="0"/>
              <a:buChar char="o"/>
            </a:pPr>
            <a:r>
              <a:rPr lang="en-US" b="1" i="1" kern="100" spc="-5" dirty="0">
                <a:latin typeface="Aptos" panose="020B0004020202020204" pitchFamily="34" charset="0"/>
                <a:cs typeface="Arial" panose="020B0604020202020204" pitchFamily="34" charset="0"/>
              </a:rPr>
              <a:t>Pose Detection and Analysis</a:t>
            </a:r>
          </a:p>
          <a:p>
            <a:pPr marL="2584450" marR="47625" lvl="5" indent="-285750">
              <a:lnSpc>
                <a:spcPct val="150000"/>
              </a:lnSpc>
              <a:spcBef>
                <a:spcPts val="120"/>
              </a:spcBef>
              <a:buFont typeface="Courier New" panose="02070309020205020404" pitchFamily="49" charset="0"/>
              <a:buChar char="o"/>
            </a:pPr>
            <a:r>
              <a:rPr lang="en-US" b="1" i="1" kern="100" spc="-5" dirty="0">
                <a:latin typeface="Aptos" panose="020B0004020202020204" pitchFamily="34" charset="0"/>
                <a:cs typeface="Arial" panose="020B0604020202020204" pitchFamily="34" charset="0"/>
              </a:rPr>
              <a:t>Voice Feedback Integration</a:t>
            </a:r>
          </a:p>
          <a:p>
            <a:pPr marL="2584450" marR="47625" lvl="5" indent="-285750">
              <a:lnSpc>
                <a:spcPct val="150000"/>
              </a:lnSpc>
              <a:spcBef>
                <a:spcPts val="120"/>
              </a:spcBef>
              <a:buFont typeface="Courier New" panose="02070309020205020404" pitchFamily="49" charset="0"/>
              <a:buChar char="o"/>
            </a:pPr>
            <a:r>
              <a:rPr lang="en-US" b="1" i="1" kern="100" spc="-5" dirty="0">
                <a:latin typeface="Aptos" panose="020B0004020202020204" pitchFamily="34" charset="0"/>
                <a:cs typeface="Arial" panose="020B0604020202020204" pitchFamily="34" charset="0"/>
              </a:rPr>
              <a:t>User-Defined Workout Correctness</a:t>
            </a:r>
          </a:p>
          <a:p>
            <a:pPr marL="2584450" marR="47625" lvl="5" indent="-285750">
              <a:lnSpc>
                <a:spcPct val="150000"/>
              </a:lnSpc>
              <a:spcBef>
                <a:spcPts val="120"/>
              </a:spcBef>
              <a:buFont typeface="Courier New" panose="02070309020205020404" pitchFamily="49" charset="0"/>
              <a:buChar char="o"/>
            </a:pPr>
            <a:r>
              <a:rPr lang="en-US" b="1" i="1" kern="100" spc="-5" dirty="0">
                <a:latin typeface="Aptos" panose="020B0004020202020204" pitchFamily="34" charset="0"/>
                <a:cs typeface="Arial" panose="020B0604020202020204" pitchFamily="34" charset="0"/>
              </a:rPr>
              <a:t>Workout Techniques Implementation</a:t>
            </a:r>
            <a:endParaRPr lang="en-US" spc="60" dirty="0">
              <a:cs typeface="Trebuchet MS"/>
            </a:endParaRPr>
          </a:p>
        </p:txBody>
      </p:sp>
      <p:sp>
        <p:nvSpPr>
          <p:cNvPr id="2" name="object 5">
            <a:extLst>
              <a:ext uri="{FF2B5EF4-FFF2-40B4-BE49-F238E27FC236}">
                <a16:creationId xmlns:a16="http://schemas.microsoft.com/office/drawing/2014/main" id="{B2935FB4-2709-9260-5733-3D5F40B88B9B}"/>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7</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3987907105"/>
      </p:ext>
    </p:extLst>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object 4"/>
          <p:cNvSpPr/>
          <p:nvPr/>
        </p:nvSpPr>
        <p:spPr>
          <a:xfrm>
            <a:off x="2527" y="2510"/>
            <a:ext cx="2439035" cy="3251835"/>
          </a:xfrm>
          <a:custGeom>
            <a:avLst/>
            <a:gdLst/>
            <a:ahLst/>
            <a:cxnLst/>
            <a:rect l="l" t="t" r="r" b="b"/>
            <a:pathLst>
              <a:path w="2439035" h="3251835">
                <a:moveTo>
                  <a:pt x="0" y="812810"/>
                </a:moveTo>
                <a:lnTo>
                  <a:pt x="1625620" y="812810"/>
                </a:lnTo>
                <a:lnTo>
                  <a:pt x="0" y="3251240"/>
                </a:lnTo>
              </a:path>
              <a:path w="2439035" h="3251835">
                <a:moveTo>
                  <a:pt x="2438430" y="0"/>
                </a:moveTo>
                <a:lnTo>
                  <a:pt x="2438430" y="1219215"/>
                </a:lnTo>
                <a:lnTo>
                  <a:pt x="2437507" y="1267090"/>
                </a:lnTo>
                <a:lnTo>
                  <a:pt x="2434762" y="1314497"/>
                </a:lnTo>
                <a:lnTo>
                  <a:pt x="2430228" y="1361402"/>
                </a:lnTo>
                <a:lnTo>
                  <a:pt x="2423938" y="1407773"/>
                </a:lnTo>
                <a:lnTo>
                  <a:pt x="2415928" y="1453574"/>
                </a:lnTo>
                <a:lnTo>
                  <a:pt x="2406230" y="1498772"/>
                </a:lnTo>
                <a:lnTo>
                  <a:pt x="2394879" y="1543333"/>
                </a:lnTo>
                <a:lnTo>
                  <a:pt x="2381908" y="1587223"/>
                </a:lnTo>
                <a:lnTo>
                  <a:pt x="2367352" y="1630408"/>
                </a:lnTo>
                <a:lnTo>
                  <a:pt x="2351244" y="1672855"/>
                </a:lnTo>
                <a:lnTo>
                  <a:pt x="2333618" y="1714529"/>
                </a:lnTo>
                <a:lnTo>
                  <a:pt x="2314508" y="1755397"/>
                </a:lnTo>
                <a:lnTo>
                  <a:pt x="2293949" y="1795425"/>
                </a:lnTo>
                <a:lnTo>
                  <a:pt x="2271973" y="1834579"/>
                </a:lnTo>
                <a:lnTo>
                  <a:pt x="2248614" y="1872824"/>
                </a:lnTo>
                <a:lnTo>
                  <a:pt x="2223907" y="1910128"/>
                </a:lnTo>
                <a:lnTo>
                  <a:pt x="2197886" y="1946456"/>
                </a:lnTo>
                <a:lnTo>
                  <a:pt x="2170584" y="1981774"/>
                </a:lnTo>
                <a:lnTo>
                  <a:pt x="2142035" y="2016049"/>
                </a:lnTo>
                <a:lnTo>
                  <a:pt x="2112273" y="2049246"/>
                </a:lnTo>
                <a:lnTo>
                  <a:pt x="2081332" y="2081332"/>
                </a:lnTo>
                <a:lnTo>
                  <a:pt x="2049246" y="2112273"/>
                </a:lnTo>
                <a:lnTo>
                  <a:pt x="2016049" y="2142035"/>
                </a:lnTo>
                <a:lnTo>
                  <a:pt x="1981774" y="2170584"/>
                </a:lnTo>
                <a:lnTo>
                  <a:pt x="1946456" y="2197886"/>
                </a:lnTo>
                <a:lnTo>
                  <a:pt x="1910128" y="2223908"/>
                </a:lnTo>
                <a:lnTo>
                  <a:pt x="1872824" y="2248614"/>
                </a:lnTo>
                <a:lnTo>
                  <a:pt x="1834578" y="2271973"/>
                </a:lnTo>
                <a:lnTo>
                  <a:pt x="1795425" y="2293949"/>
                </a:lnTo>
                <a:lnTo>
                  <a:pt x="1755397" y="2314509"/>
                </a:lnTo>
                <a:lnTo>
                  <a:pt x="1714529" y="2333619"/>
                </a:lnTo>
                <a:lnTo>
                  <a:pt x="1672855" y="2351244"/>
                </a:lnTo>
                <a:lnTo>
                  <a:pt x="1630408" y="2367352"/>
                </a:lnTo>
                <a:lnTo>
                  <a:pt x="1587222" y="2381909"/>
                </a:lnTo>
                <a:lnTo>
                  <a:pt x="1543332" y="2394879"/>
                </a:lnTo>
                <a:lnTo>
                  <a:pt x="1498771" y="2406230"/>
                </a:lnTo>
                <a:lnTo>
                  <a:pt x="1453573" y="2415928"/>
                </a:lnTo>
                <a:lnTo>
                  <a:pt x="1407772" y="2423938"/>
                </a:lnTo>
                <a:lnTo>
                  <a:pt x="1361402" y="2430228"/>
                </a:lnTo>
                <a:lnTo>
                  <a:pt x="1314496" y="2434762"/>
                </a:lnTo>
                <a:lnTo>
                  <a:pt x="1267089" y="2437508"/>
                </a:lnTo>
                <a:lnTo>
                  <a:pt x="1219215" y="2438430"/>
                </a:lnTo>
                <a:lnTo>
                  <a:pt x="0" y="2438430"/>
                </a:lnTo>
              </a:path>
            </a:pathLst>
          </a:custGeom>
          <a:ln w="20320">
            <a:solidFill>
              <a:srgbClr val="6297D1"/>
            </a:solidFill>
          </a:ln>
        </p:spPr>
        <p:txBody>
          <a:bodyPr wrap="square" lIns="0" tIns="0" rIns="0" bIns="0" rtlCol="0"/>
          <a:lstStyle/>
          <a:p>
            <a:endParaRPr/>
          </a:p>
        </p:txBody>
      </p:sp>
      <p:sp>
        <p:nvSpPr>
          <p:cNvPr id="5" name="object 5"/>
          <p:cNvSpPr/>
          <p:nvPr/>
        </p:nvSpPr>
        <p:spPr>
          <a:xfrm>
            <a:off x="7059268" y="4036879"/>
            <a:ext cx="2082800" cy="1108710"/>
          </a:xfrm>
          <a:custGeom>
            <a:avLst/>
            <a:gdLst/>
            <a:ahLst/>
            <a:cxnLst/>
            <a:rect l="l" t="t" r="r" b="b"/>
            <a:pathLst>
              <a:path w="2082800" h="1108710">
                <a:moveTo>
                  <a:pt x="0" y="1108588"/>
                </a:moveTo>
                <a:lnTo>
                  <a:pt x="13843" y="1062676"/>
                </a:lnTo>
                <a:lnTo>
                  <a:pt x="28549" y="1018944"/>
                </a:lnTo>
                <a:lnTo>
                  <a:pt x="44526" y="975812"/>
                </a:lnTo>
                <a:lnTo>
                  <a:pt x="61754" y="933304"/>
                </a:lnTo>
                <a:lnTo>
                  <a:pt x="80208" y="891441"/>
                </a:lnTo>
                <a:lnTo>
                  <a:pt x="99868" y="850246"/>
                </a:lnTo>
                <a:lnTo>
                  <a:pt x="120710" y="809741"/>
                </a:lnTo>
                <a:lnTo>
                  <a:pt x="142712" y="769949"/>
                </a:lnTo>
                <a:lnTo>
                  <a:pt x="165852" y="730891"/>
                </a:lnTo>
                <a:lnTo>
                  <a:pt x="190107" y="692591"/>
                </a:lnTo>
                <a:lnTo>
                  <a:pt x="215455" y="655071"/>
                </a:lnTo>
                <a:lnTo>
                  <a:pt x="241873" y="618353"/>
                </a:lnTo>
                <a:lnTo>
                  <a:pt x="269340" y="582459"/>
                </a:lnTo>
                <a:lnTo>
                  <a:pt x="297833" y="547412"/>
                </a:lnTo>
                <a:lnTo>
                  <a:pt x="327329" y="513234"/>
                </a:lnTo>
                <a:lnTo>
                  <a:pt x="357806" y="479948"/>
                </a:lnTo>
                <a:lnTo>
                  <a:pt x="389242" y="447575"/>
                </a:lnTo>
                <a:lnTo>
                  <a:pt x="421615" y="416139"/>
                </a:lnTo>
                <a:lnTo>
                  <a:pt x="454901" y="385662"/>
                </a:lnTo>
                <a:lnTo>
                  <a:pt x="489079" y="356166"/>
                </a:lnTo>
                <a:lnTo>
                  <a:pt x="524126" y="327673"/>
                </a:lnTo>
                <a:lnTo>
                  <a:pt x="560019" y="300207"/>
                </a:lnTo>
                <a:lnTo>
                  <a:pt x="596738" y="273788"/>
                </a:lnTo>
                <a:lnTo>
                  <a:pt x="634258" y="248440"/>
                </a:lnTo>
                <a:lnTo>
                  <a:pt x="672558" y="224185"/>
                </a:lnTo>
                <a:lnTo>
                  <a:pt x="711616" y="201045"/>
                </a:lnTo>
                <a:lnTo>
                  <a:pt x="751408" y="179043"/>
                </a:lnTo>
                <a:lnTo>
                  <a:pt x="791913" y="158201"/>
                </a:lnTo>
                <a:lnTo>
                  <a:pt x="833108" y="138542"/>
                </a:lnTo>
                <a:lnTo>
                  <a:pt x="874971" y="120087"/>
                </a:lnTo>
                <a:lnTo>
                  <a:pt x="917479" y="102860"/>
                </a:lnTo>
                <a:lnTo>
                  <a:pt x="960611" y="86882"/>
                </a:lnTo>
                <a:lnTo>
                  <a:pt x="1004343" y="72176"/>
                </a:lnTo>
                <a:lnTo>
                  <a:pt x="1048653" y="58765"/>
                </a:lnTo>
                <a:lnTo>
                  <a:pt x="1093520" y="46670"/>
                </a:lnTo>
                <a:lnTo>
                  <a:pt x="1138919" y="35914"/>
                </a:lnTo>
                <a:lnTo>
                  <a:pt x="1184831" y="26520"/>
                </a:lnTo>
                <a:lnTo>
                  <a:pt x="1231230" y="18510"/>
                </a:lnTo>
                <a:lnTo>
                  <a:pt x="1278097" y="11906"/>
                </a:lnTo>
                <a:lnTo>
                  <a:pt x="1325407" y="6730"/>
                </a:lnTo>
                <a:lnTo>
                  <a:pt x="1373139" y="3006"/>
                </a:lnTo>
                <a:lnTo>
                  <a:pt x="1421271" y="755"/>
                </a:lnTo>
                <a:lnTo>
                  <a:pt x="1469779" y="0"/>
                </a:lnTo>
                <a:lnTo>
                  <a:pt x="2082260" y="0"/>
                </a:lnTo>
              </a:path>
            </a:pathLst>
          </a:custGeom>
          <a:ln w="25401">
            <a:solidFill>
              <a:srgbClr val="6297D1"/>
            </a:solidFill>
          </a:ln>
        </p:spPr>
        <p:txBody>
          <a:bodyPr wrap="square" lIns="0" tIns="0" rIns="0" bIns="0" rtlCol="0"/>
          <a:lstStyle/>
          <a:p>
            <a:endParaRPr/>
          </a:p>
        </p:txBody>
      </p:sp>
      <p:sp>
        <p:nvSpPr>
          <p:cNvPr id="9" name="TextBox 8">
            <a:extLst>
              <a:ext uri="{FF2B5EF4-FFF2-40B4-BE49-F238E27FC236}">
                <a16:creationId xmlns:a16="http://schemas.microsoft.com/office/drawing/2014/main" id="{73E7333B-4E65-2A14-807B-0B158EE462C0}"/>
              </a:ext>
            </a:extLst>
          </p:cNvPr>
          <p:cNvSpPr txBox="1"/>
          <p:nvPr/>
        </p:nvSpPr>
        <p:spPr>
          <a:xfrm>
            <a:off x="333588" y="2498725"/>
            <a:ext cx="8807885" cy="707886"/>
          </a:xfrm>
          <a:prstGeom prst="rect">
            <a:avLst/>
          </a:prstGeom>
          <a:noFill/>
        </p:spPr>
        <p:txBody>
          <a:bodyPr wrap="square" rtlCol="0">
            <a:spAutoFit/>
          </a:bodyPr>
          <a:lstStyle/>
          <a:p>
            <a:pPr algn="ctr"/>
            <a:r>
              <a:rPr lang="en-US" sz="4000" b="1" dirty="0">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3. Demo of the running application</a:t>
            </a:r>
          </a:p>
        </p:txBody>
      </p:sp>
      <p:sp>
        <p:nvSpPr>
          <p:cNvPr id="11" name="object 4">
            <a:extLst>
              <a:ext uri="{FF2B5EF4-FFF2-40B4-BE49-F238E27FC236}">
                <a16:creationId xmlns:a16="http://schemas.microsoft.com/office/drawing/2014/main" id="{396B7FC1-EEF3-0298-F979-2563C547D88A}"/>
              </a:ext>
            </a:extLst>
          </p:cNvPr>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dirty="0">
              <a:latin typeface="Trebuchet MS"/>
              <a:cs typeface="Trebuchet MS"/>
            </a:endParaRPr>
          </a:p>
        </p:txBody>
      </p:sp>
      <p:sp>
        <p:nvSpPr>
          <p:cNvPr id="2" name="object 5">
            <a:extLst>
              <a:ext uri="{FF2B5EF4-FFF2-40B4-BE49-F238E27FC236}">
                <a16:creationId xmlns:a16="http://schemas.microsoft.com/office/drawing/2014/main" id="{51C1E1E6-96D5-A9FF-F1C9-25EB311C9D3D}"/>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8</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spTree>
    <p:extLst>
      <p:ext uri="{BB962C8B-B14F-4D97-AF65-F5344CB8AC3E}">
        <p14:creationId xmlns:p14="http://schemas.microsoft.com/office/powerpoint/2010/main" val="4293328061"/>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showMasterSp="0">
  <p:cSld>
    <p:bg>
      <p:bgPr>
        <a:gradFill>
          <a:gsLst>
            <a:gs pos="42000">
              <a:schemeClr val="accent1">
                <a:lumMod val="5000"/>
                <a:lumOff val="95000"/>
              </a:schemeClr>
            </a:gs>
            <a:gs pos="17000">
              <a:schemeClr val="accent1">
                <a:lumMod val="5000"/>
                <a:lumOff val="95000"/>
              </a:schemeClr>
            </a:gs>
            <a:gs pos="0">
              <a:schemeClr val="accent1">
                <a:lumMod val="45000"/>
                <a:lumOff val="55000"/>
              </a:schemeClr>
            </a:gs>
            <a:gs pos="0">
              <a:schemeClr val="accent1">
                <a:lumMod val="45000"/>
                <a:lumOff val="55000"/>
              </a:schemeClr>
            </a:gs>
            <a:gs pos="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object 5"/>
          <p:cNvSpPr txBox="1"/>
          <p:nvPr/>
        </p:nvSpPr>
        <p:spPr>
          <a:xfrm>
            <a:off x="3988714" y="4792067"/>
            <a:ext cx="1167130" cy="198120"/>
          </a:xfrm>
          <a:prstGeom prst="rect">
            <a:avLst/>
          </a:prstGeom>
        </p:spPr>
        <p:txBody>
          <a:bodyPr vert="horz" wrap="square" lIns="0" tIns="0" rIns="0" bIns="0" rtlCol="0">
            <a:spAutoFit/>
          </a:bodyPr>
          <a:lstStyle/>
          <a:p>
            <a:pPr marL="12700">
              <a:lnSpc>
                <a:spcPts val="1435"/>
              </a:lnSpc>
            </a:pPr>
            <a:r>
              <a:rPr sz="1200" spc="25" dirty="0">
                <a:solidFill>
                  <a:srgbClr val="6198D2"/>
                </a:solidFill>
                <a:latin typeface="Trebuchet MS"/>
                <a:cs typeface="Trebuchet MS"/>
              </a:rPr>
              <a:t>Assiut</a:t>
            </a:r>
            <a:r>
              <a:rPr sz="1200" spc="-70" dirty="0">
                <a:solidFill>
                  <a:srgbClr val="6198D2"/>
                </a:solidFill>
                <a:latin typeface="Trebuchet MS"/>
                <a:cs typeface="Trebuchet MS"/>
              </a:rPr>
              <a:t> </a:t>
            </a:r>
            <a:r>
              <a:rPr sz="1200" spc="10" dirty="0">
                <a:solidFill>
                  <a:srgbClr val="6198D2"/>
                </a:solidFill>
                <a:latin typeface="Trebuchet MS"/>
                <a:cs typeface="Trebuchet MS"/>
              </a:rPr>
              <a:t>Uni</a:t>
            </a:r>
            <a:r>
              <a:rPr sz="1200" spc="-5" dirty="0">
                <a:solidFill>
                  <a:srgbClr val="6198D2"/>
                </a:solidFill>
                <a:latin typeface="Trebuchet MS"/>
                <a:cs typeface="Trebuchet MS"/>
              </a:rPr>
              <a:t>v</a:t>
            </a:r>
            <a:r>
              <a:rPr sz="1200" spc="-10" dirty="0">
                <a:solidFill>
                  <a:srgbClr val="6198D2"/>
                </a:solidFill>
                <a:latin typeface="Trebuchet MS"/>
                <a:cs typeface="Trebuchet MS"/>
              </a:rPr>
              <a:t>ersity</a:t>
            </a:r>
            <a:endParaRPr sz="1200">
              <a:latin typeface="Trebuchet MS"/>
              <a:cs typeface="Trebuchet MS"/>
            </a:endParaRPr>
          </a:p>
        </p:txBody>
      </p:sp>
      <p:sp>
        <p:nvSpPr>
          <p:cNvPr id="9" name="object 2">
            <a:extLst>
              <a:ext uri="{FF2B5EF4-FFF2-40B4-BE49-F238E27FC236}">
                <a16:creationId xmlns:a16="http://schemas.microsoft.com/office/drawing/2014/main" id="{F97714D7-40F0-A103-ACE0-4ACAE8BAADB1}"/>
              </a:ext>
            </a:extLst>
          </p:cNvPr>
          <p:cNvSpPr txBox="1">
            <a:spLocks noGrp="1"/>
          </p:cNvSpPr>
          <p:nvPr>
            <p:ph type="title"/>
          </p:nvPr>
        </p:nvSpPr>
        <p:spPr>
          <a:xfrm>
            <a:off x="381000" y="371198"/>
            <a:ext cx="2500300" cy="477695"/>
          </a:xfrm>
          <a:prstGeom prst="rect">
            <a:avLst/>
          </a:prstGeom>
        </p:spPr>
        <p:txBody>
          <a:bodyPr vert="horz" wrap="square" lIns="0" tIns="15875" rIns="0" bIns="0" rtlCol="0">
            <a:spAutoFit/>
          </a:bodyPr>
          <a:lstStyle/>
          <a:p>
            <a:pPr marL="12700">
              <a:lnSpc>
                <a:spcPct val="100000"/>
              </a:lnSpc>
              <a:spcBef>
                <a:spcPts val="125"/>
              </a:spcBef>
            </a:pPr>
            <a:r>
              <a:rPr lang="en-US" sz="3000" b="1" i="1" spc="20" dirty="0">
                <a:solidFill>
                  <a:srgbClr val="00006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Demo</a:t>
            </a:r>
            <a:endParaRPr sz="3000" b="1" i="1" dirty="0">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p:txBody>
      </p:sp>
      <p:sp>
        <p:nvSpPr>
          <p:cNvPr id="2" name="object 5">
            <a:extLst>
              <a:ext uri="{FF2B5EF4-FFF2-40B4-BE49-F238E27FC236}">
                <a16:creationId xmlns:a16="http://schemas.microsoft.com/office/drawing/2014/main" id="{6754D57C-2978-043A-56D1-D37EB6381A26}"/>
              </a:ext>
            </a:extLst>
          </p:cNvPr>
          <p:cNvSpPr txBox="1"/>
          <p:nvPr/>
        </p:nvSpPr>
        <p:spPr>
          <a:xfrm>
            <a:off x="8600830" y="4792067"/>
            <a:ext cx="389890" cy="179536"/>
          </a:xfrm>
          <a:prstGeom prst="rect">
            <a:avLst/>
          </a:prstGeom>
        </p:spPr>
        <p:txBody>
          <a:bodyPr vert="horz" wrap="square" lIns="0" tIns="0" rIns="0" bIns="0" rtlCol="0">
            <a:spAutoFit/>
          </a:bodyPr>
          <a:lstStyle/>
          <a:p>
            <a:pPr marL="38100">
              <a:lnSpc>
                <a:spcPts val="1435"/>
              </a:lnSpc>
            </a:pPr>
            <a:fld id="{81D60167-4931-47E6-BA6A-407CBD079E47}" type="slidenum">
              <a:rPr sz="1200" spc="-40" smtClean="0">
                <a:solidFill>
                  <a:srgbClr val="6198D2"/>
                </a:solidFill>
                <a:latin typeface="Trebuchet MS"/>
                <a:cs typeface="Trebuchet MS"/>
              </a:rPr>
              <a:t>9</a:t>
            </a:fld>
            <a:r>
              <a:rPr sz="1200" spc="-40" dirty="0">
                <a:solidFill>
                  <a:srgbClr val="6198D2"/>
                </a:solidFill>
                <a:latin typeface="Trebuchet MS"/>
                <a:cs typeface="Trebuchet MS"/>
              </a:rPr>
              <a:t>/</a:t>
            </a:r>
            <a:r>
              <a:rPr lang="en-US" sz="1200" spc="-40" dirty="0">
                <a:solidFill>
                  <a:srgbClr val="6198D2"/>
                </a:solidFill>
                <a:latin typeface="Trebuchet MS"/>
                <a:cs typeface="Trebuchet MS"/>
              </a:rPr>
              <a:t>35</a:t>
            </a:r>
            <a:endParaRPr sz="1200" dirty="0">
              <a:latin typeface="Trebuchet MS"/>
              <a:cs typeface="Trebuchet MS"/>
            </a:endParaRPr>
          </a:p>
        </p:txBody>
      </p:sp>
      <p:pic>
        <p:nvPicPr>
          <p:cNvPr id="6" name="Untitled video - Made with Clipchamp">
            <a:hlinkClick r:id="" action="ppaction://media"/>
            <a:extLst>
              <a:ext uri="{FF2B5EF4-FFF2-40B4-BE49-F238E27FC236}">
                <a16:creationId xmlns:a16="http://schemas.microsoft.com/office/drawing/2014/main" id="{7EB51DEF-C312-73C2-E61A-0EA7CD46D32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28700" y="974725"/>
            <a:ext cx="7086600" cy="357866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843159656"/>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4DE5AEF-5C3A-4E61-BDBE-28A120210B08}">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2498</TotalTime>
  <Words>1385</Words>
  <Application>Microsoft Office PowerPoint</Application>
  <PresentationFormat>Custom</PresentationFormat>
  <Paragraphs>223</Paragraphs>
  <Slides>35</Slides>
  <Notes>0</Notes>
  <HiddenSlides>0</HiddenSlides>
  <MMClips>1</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35</vt:i4>
      </vt:variant>
    </vt:vector>
  </HeadingPairs>
  <TitlesOfParts>
    <vt:vector size="49" baseType="lpstr">
      <vt:lpstr>ADLaM Display</vt:lpstr>
      <vt:lpstr>Agency FB</vt:lpstr>
      <vt:lpstr>Aptos</vt:lpstr>
      <vt:lpstr>Arial</vt:lpstr>
      <vt:lpstr>Broadway</vt:lpstr>
      <vt:lpstr>Calibri</vt:lpstr>
      <vt:lpstr>Cambria</vt:lpstr>
      <vt:lpstr>Courier New</vt:lpstr>
      <vt:lpstr>Franklin Gothic Demi</vt:lpstr>
      <vt:lpstr>Segoe UI Black</vt:lpstr>
      <vt:lpstr>Times New Roman</vt:lpstr>
      <vt:lpstr>Trebuchet MS</vt:lpstr>
      <vt:lpstr>Wingdings</vt:lpstr>
      <vt:lpstr>Office Theme</vt:lpstr>
      <vt:lpstr>PowerPoint Presentation</vt:lpstr>
      <vt:lpstr>PowerPoint Presentation</vt:lpstr>
      <vt:lpstr>PowerPoint Presentation</vt:lpstr>
      <vt:lpstr>PowerPoint Presentation</vt:lpstr>
      <vt:lpstr>PowerPoint Presentation</vt:lpstr>
      <vt:lpstr>Task description</vt:lpstr>
      <vt:lpstr>PowerPoint Presentation</vt:lpstr>
      <vt:lpstr>PowerPoint Presentation</vt:lpstr>
      <vt:lpstr>Demo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vt:lpstr>
      <vt:lpstr>PowerPoint Presentation</vt:lpstr>
      <vt:lpstr>PowerPoint Presentation</vt:lpstr>
      <vt:lpstr>PowerPoint Presentation</vt:lpstr>
      <vt:lpstr>PowerPoint Presentation</vt:lpstr>
      <vt:lpstr>Project architecture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Gym</dc:title>
  <dc:creator>khaled ibrahem</dc:creator>
  <cp:lastModifiedBy>khalid ibrahem</cp:lastModifiedBy>
  <cp:revision>93</cp:revision>
  <dcterms:created xsi:type="dcterms:W3CDTF">2024-03-14T22:22:56Z</dcterms:created>
  <dcterms:modified xsi:type="dcterms:W3CDTF">2024-05-18T13:54:02Z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2024-03-14T00:00:00Z</vt:filetime>
  </property>
  <property fmtid="{D5CDD505-2E9C-101B-9397-08002B2CF9AE}" pid="3" name="Creator">
    <vt:lpwstr>LaTeX with Beamer class</vt:lpwstr>
  </property>
  <property fmtid="{D5CDD505-2E9C-101B-9397-08002B2CF9AE}" pid="4" name="LastSaved">
    <vt:filetime>2024-03-14T00:00:00Z</vt:filetime>
  </property>
</Properties>
</file>